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59" r:id="rId5"/>
    <p:sldId id="260" r:id="rId6"/>
    <p:sldId id="261" r:id="rId7"/>
    <p:sldId id="262" r:id="rId8"/>
    <p:sldId id="263" r:id="rId9"/>
  </p:sldIdLst>
  <p:sldSz cx="12192000" cy="6858000"/>
  <p:notesSz cx="12192000" cy="6858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7EC2D0D-22BF-4649-8CD0-E5C845C5FB6D}" v="13" dt="2025-02-04T22:58:02.506"/>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2" d="100"/>
          <a:sy n="102" d="100"/>
        </p:scale>
        <p:origin x="834" y="72"/>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microsoft.com/office/2015/10/relationships/revisionInfo" Target="revisionInfo.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sz="1800" b="0" i="0">
                <a:solidFill>
                  <a:schemeClr val="tx1"/>
                </a:solidFill>
                <a:latin typeface="Calibri"/>
                <a:cs typeface="Calibri"/>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sz="1600" b="0" i="0">
                <a:solidFill>
                  <a:schemeClr val="tx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defRPr sz="1800" b="0" i="0">
                <a:solidFill>
                  <a:schemeClr val="tx1"/>
                </a:solidFill>
                <a:latin typeface="Calibri"/>
                <a:cs typeface="Calibri"/>
              </a:defRPr>
            </a:lvl1pPr>
          </a:lstStyle>
          <a:p>
            <a:pPr marL="60325">
              <a:lnSpc>
                <a:spcPts val="1810"/>
              </a:lnSpc>
            </a:pPr>
            <a:r>
              <a:rPr dirty="0"/>
              <a:t>2024</a:t>
            </a:r>
            <a:r>
              <a:rPr spc="-30" dirty="0"/>
              <a:t> </a:t>
            </a:r>
            <a:r>
              <a:rPr spc="-10" dirty="0"/>
              <a:t>Progress</a:t>
            </a:r>
          </a:p>
        </p:txBody>
      </p:sp>
      <p:sp>
        <p:nvSpPr>
          <p:cNvPr id="5" name="Holder 5"/>
          <p:cNvSpPr>
            <a:spLocks noGrp="1"/>
          </p:cNvSpPr>
          <p:nvPr>
            <p:ph type="dt" sz="half" idx="6"/>
          </p:nvPr>
        </p:nvSpPr>
        <p:spPr/>
        <p:txBody>
          <a:bodyPr lIns="0" tIns="0" rIns="0" bIns="0"/>
          <a:lstStyle>
            <a:lvl1pPr>
              <a:defRPr sz="1800" b="0" i="0">
                <a:solidFill>
                  <a:schemeClr val="tx1"/>
                </a:solidFill>
                <a:latin typeface="Calibri"/>
                <a:cs typeface="Calibri"/>
              </a:defRPr>
            </a:lvl1pPr>
          </a:lstStyle>
          <a:p>
            <a:pPr marL="12700">
              <a:lnSpc>
                <a:spcPts val="1810"/>
              </a:lnSpc>
            </a:pPr>
            <a:r>
              <a:rPr spc="-10" dirty="0"/>
              <a:t>Complete</a:t>
            </a: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0" i="0">
                <a:solidFill>
                  <a:schemeClr val="tx1"/>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sz="1600" b="0" i="0">
                <a:solidFill>
                  <a:schemeClr val="tx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defRPr sz="1800" b="0" i="0">
                <a:solidFill>
                  <a:schemeClr val="tx1"/>
                </a:solidFill>
                <a:latin typeface="Calibri"/>
                <a:cs typeface="Calibri"/>
              </a:defRPr>
            </a:lvl1pPr>
          </a:lstStyle>
          <a:p>
            <a:pPr marL="60325">
              <a:lnSpc>
                <a:spcPts val="1810"/>
              </a:lnSpc>
            </a:pPr>
            <a:r>
              <a:rPr dirty="0"/>
              <a:t>2024</a:t>
            </a:r>
            <a:r>
              <a:rPr spc="-30" dirty="0"/>
              <a:t> </a:t>
            </a:r>
            <a:r>
              <a:rPr spc="-10" dirty="0"/>
              <a:t>Progress</a:t>
            </a:r>
          </a:p>
        </p:txBody>
      </p:sp>
      <p:sp>
        <p:nvSpPr>
          <p:cNvPr id="5" name="Holder 5"/>
          <p:cNvSpPr>
            <a:spLocks noGrp="1"/>
          </p:cNvSpPr>
          <p:nvPr>
            <p:ph type="dt" sz="half" idx="6"/>
          </p:nvPr>
        </p:nvSpPr>
        <p:spPr/>
        <p:txBody>
          <a:bodyPr lIns="0" tIns="0" rIns="0" bIns="0"/>
          <a:lstStyle>
            <a:lvl1pPr>
              <a:defRPr sz="1800" b="0" i="0">
                <a:solidFill>
                  <a:schemeClr val="tx1"/>
                </a:solidFill>
                <a:latin typeface="Calibri"/>
                <a:cs typeface="Calibri"/>
              </a:defRPr>
            </a:lvl1pPr>
          </a:lstStyle>
          <a:p>
            <a:pPr marL="12700">
              <a:lnSpc>
                <a:spcPts val="1810"/>
              </a:lnSpc>
            </a:pPr>
            <a:r>
              <a:rPr spc="-10" dirty="0"/>
              <a:t>Complete</a:t>
            </a: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0" i="0">
                <a:solidFill>
                  <a:schemeClr val="tx1"/>
                </a:solidFill>
                <a:latin typeface="Calibri"/>
                <a:cs typeface="Calibri"/>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defRPr sz="1800" b="0" i="0">
                <a:solidFill>
                  <a:schemeClr val="tx1"/>
                </a:solidFill>
                <a:latin typeface="Calibri"/>
                <a:cs typeface="Calibri"/>
              </a:defRPr>
            </a:lvl1pPr>
          </a:lstStyle>
          <a:p>
            <a:pPr marL="60325">
              <a:lnSpc>
                <a:spcPts val="1810"/>
              </a:lnSpc>
            </a:pPr>
            <a:r>
              <a:rPr dirty="0"/>
              <a:t>2024</a:t>
            </a:r>
            <a:r>
              <a:rPr spc="-30" dirty="0"/>
              <a:t> </a:t>
            </a:r>
            <a:r>
              <a:rPr spc="-10" dirty="0"/>
              <a:t>Progress</a:t>
            </a:r>
          </a:p>
        </p:txBody>
      </p:sp>
      <p:sp>
        <p:nvSpPr>
          <p:cNvPr id="6" name="Holder 6"/>
          <p:cNvSpPr>
            <a:spLocks noGrp="1"/>
          </p:cNvSpPr>
          <p:nvPr>
            <p:ph type="dt" sz="half" idx="6"/>
          </p:nvPr>
        </p:nvSpPr>
        <p:spPr/>
        <p:txBody>
          <a:bodyPr lIns="0" tIns="0" rIns="0" bIns="0"/>
          <a:lstStyle>
            <a:lvl1pPr>
              <a:defRPr sz="1800" b="0" i="0">
                <a:solidFill>
                  <a:schemeClr val="tx1"/>
                </a:solidFill>
                <a:latin typeface="Calibri"/>
                <a:cs typeface="Calibri"/>
              </a:defRPr>
            </a:lvl1pPr>
          </a:lstStyle>
          <a:p>
            <a:pPr marL="12700">
              <a:lnSpc>
                <a:spcPts val="1810"/>
              </a:lnSpc>
            </a:pPr>
            <a:r>
              <a:rPr spc="-10" dirty="0"/>
              <a:t>Complete</a:t>
            </a: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0" i="0">
                <a:solidFill>
                  <a:schemeClr val="tx1"/>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defRPr sz="1800" b="0" i="0">
                <a:solidFill>
                  <a:schemeClr val="tx1"/>
                </a:solidFill>
                <a:latin typeface="Calibri"/>
                <a:cs typeface="Calibri"/>
              </a:defRPr>
            </a:lvl1pPr>
          </a:lstStyle>
          <a:p>
            <a:pPr marL="60325">
              <a:lnSpc>
                <a:spcPts val="1810"/>
              </a:lnSpc>
            </a:pPr>
            <a:r>
              <a:rPr dirty="0"/>
              <a:t>2024</a:t>
            </a:r>
            <a:r>
              <a:rPr spc="-30" dirty="0"/>
              <a:t> </a:t>
            </a:r>
            <a:r>
              <a:rPr spc="-10" dirty="0"/>
              <a:t>Progress</a:t>
            </a:r>
          </a:p>
        </p:txBody>
      </p:sp>
      <p:sp>
        <p:nvSpPr>
          <p:cNvPr id="4" name="Holder 4"/>
          <p:cNvSpPr>
            <a:spLocks noGrp="1"/>
          </p:cNvSpPr>
          <p:nvPr>
            <p:ph type="dt" sz="half" idx="6"/>
          </p:nvPr>
        </p:nvSpPr>
        <p:spPr/>
        <p:txBody>
          <a:bodyPr lIns="0" tIns="0" rIns="0" bIns="0"/>
          <a:lstStyle>
            <a:lvl1pPr>
              <a:defRPr sz="1800" b="0" i="0">
                <a:solidFill>
                  <a:schemeClr val="tx1"/>
                </a:solidFill>
                <a:latin typeface="Calibri"/>
                <a:cs typeface="Calibri"/>
              </a:defRPr>
            </a:lvl1pPr>
          </a:lstStyle>
          <a:p>
            <a:pPr marL="12700">
              <a:lnSpc>
                <a:spcPts val="1810"/>
              </a:lnSpc>
            </a:pPr>
            <a:r>
              <a:rPr spc="-10" dirty="0"/>
              <a:t>Complete</a:t>
            </a: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10741127" y="0"/>
            <a:ext cx="1450975" cy="1869439"/>
          </a:xfrm>
          <a:custGeom>
            <a:avLst/>
            <a:gdLst/>
            <a:ahLst/>
            <a:cxnLst/>
            <a:rect l="l" t="t" r="r" b="b"/>
            <a:pathLst>
              <a:path w="1450975" h="1869439">
                <a:moveTo>
                  <a:pt x="1450873" y="0"/>
                </a:moveTo>
                <a:lnTo>
                  <a:pt x="541947" y="0"/>
                </a:lnTo>
                <a:lnTo>
                  <a:pt x="0" y="541947"/>
                </a:lnTo>
                <a:lnTo>
                  <a:pt x="773798" y="1315745"/>
                </a:lnTo>
                <a:lnTo>
                  <a:pt x="563956" y="1525587"/>
                </a:lnTo>
                <a:lnTo>
                  <a:pt x="907313" y="1868944"/>
                </a:lnTo>
                <a:lnTo>
                  <a:pt x="1117155" y="1659102"/>
                </a:lnTo>
                <a:lnTo>
                  <a:pt x="1326997" y="1868932"/>
                </a:lnTo>
                <a:lnTo>
                  <a:pt x="1450873" y="1745056"/>
                </a:lnTo>
                <a:lnTo>
                  <a:pt x="1450873" y="0"/>
                </a:lnTo>
                <a:close/>
              </a:path>
            </a:pathLst>
          </a:custGeom>
          <a:solidFill>
            <a:srgbClr val="4471C4">
              <a:alpha val="30194"/>
            </a:srgbClr>
          </a:solidFill>
        </p:spPr>
        <p:txBody>
          <a:bodyPr wrap="square" lIns="0" tIns="0" rIns="0" bIns="0" rtlCol="0"/>
          <a:lstStyle/>
          <a:p>
            <a:endParaRPr/>
          </a:p>
        </p:txBody>
      </p:sp>
      <p:sp>
        <p:nvSpPr>
          <p:cNvPr id="17" name="bg object 17"/>
          <p:cNvSpPr/>
          <p:nvPr/>
        </p:nvSpPr>
        <p:spPr>
          <a:xfrm>
            <a:off x="1343431" y="5721108"/>
            <a:ext cx="2262505" cy="1137285"/>
          </a:xfrm>
          <a:custGeom>
            <a:avLst/>
            <a:gdLst/>
            <a:ahLst/>
            <a:cxnLst/>
            <a:rect l="l" t="t" r="r" b="b"/>
            <a:pathLst>
              <a:path w="2262504" h="1137284">
                <a:moveTo>
                  <a:pt x="2261959" y="1136891"/>
                </a:moveTo>
                <a:lnTo>
                  <a:pt x="1967318" y="840727"/>
                </a:lnTo>
                <a:lnTo>
                  <a:pt x="2172792" y="635254"/>
                </a:lnTo>
                <a:lnTo>
                  <a:pt x="1716443" y="178904"/>
                </a:lnTo>
                <a:lnTo>
                  <a:pt x="1512163" y="383184"/>
                </a:lnTo>
                <a:lnTo>
                  <a:pt x="1130985" y="0"/>
                </a:lnTo>
                <a:lnTo>
                  <a:pt x="0" y="1136891"/>
                </a:lnTo>
                <a:lnTo>
                  <a:pt x="2261959" y="1136891"/>
                </a:lnTo>
                <a:close/>
              </a:path>
            </a:pathLst>
          </a:custGeom>
          <a:solidFill>
            <a:srgbClr val="FFC000">
              <a:alpha val="30194"/>
            </a:srgbClr>
          </a:solidFill>
        </p:spPr>
        <p:txBody>
          <a:bodyPr wrap="square" lIns="0" tIns="0" rIns="0" bIns="0" rtlCol="0"/>
          <a:lstStyle/>
          <a:p>
            <a:endParaRPr/>
          </a:p>
        </p:txBody>
      </p:sp>
      <p:sp>
        <p:nvSpPr>
          <p:cNvPr id="2" name="Holder 2"/>
          <p:cNvSpPr>
            <a:spLocks noGrp="1"/>
          </p:cNvSpPr>
          <p:nvPr>
            <p:ph type="ftr" sz="quarter" idx="5"/>
          </p:nvPr>
        </p:nvSpPr>
        <p:spPr/>
        <p:txBody>
          <a:bodyPr lIns="0" tIns="0" rIns="0" bIns="0"/>
          <a:lstStyle>
            <a:lvl1pPr>
              <a:defRPr sz="1800" b="0" i="0">
                <a:solidFill>
                  <a:schemeClr val="tx1"/>
                </a:solidFill>
                <a:latin typeface="Calibri"/>
                <a:cs typeface="Calibri"/>
              </a:defRPr>
            </a:lvl1pPr>
          </a:lstStyle>
          <a:p>
            <a:pPr marL="60325">
              <a:lnSpc>
                <a:spcPts val="1810"/>
              </a:lnSpc>
            </a:pPr>
            <a:r>
              <a:rPr dirty="0"/>
              <a:t>2024</a:t>
            </a:r>
            <a:r>
              <a:rPr spc="-30" dirty="0"/>
              <a:t> </a:t>
            </a:r>
            <a:r>
              <a:rPr spc="-10" dirty="0"/>
              <a:t>Progress</a:t>
            </a:r>
          </a:p>
        </p:txBody>
      </p:sp>
      <p:sp>
        <p:nvSpPr>
          <p:cNvPr id="3" name="Holder 3"/>
          <p:cNvSpPr>
            <a:spLocks noGrp="1"/>
          </p:cNvSpPr>
          <p:nvPr>
            <p:ph type="dt" sz="half" idx="6"/>
          </p:nvPr>
        </p:nvSpPr>
        <p:spPr/>
        <p:txBody>
          <a:bodyPr lIns="0" tIns="0" rIns="0" bIns="0"/>
          <a:lstStyle>
            <a:lvl1pPr>
              <a:defRPr sz="1800" b="0" i="0">
                <a:solidFill>
                  <a:schemeClr val="tx1"/>
                </a:solidFill>
                <a:latin typeface="Calibri"/>
                <a:cs typeface="Calibri"/>
              </a:defRPr>
            </a:lvl1pPr>
          </a:lstStyle>
          <a:p>
            <a:pPr marL="12700">
              <a:lnSpc>
                <a:spcPts val="1810"/>
              </a:lnSpc>
            </a:pPr>
            <a:r>
              <a:rPr spc="-10" dirty="0"/>
              <a:t>Complete</a:t>
            </a: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670685" cy="1568450"/>
          </a:xfrm>
          <a:custGeom>
            <a:avLst/>
            <a:gdLst/>
            <a:ahLst/>
            <a:cxnLst/>
            <a:rect l="l" t="t" r="r" b="b"/>
            <a:pathLst>
              <a:path w="1670685" h="1568450">
                <a:moveTo>
                  <a:pt x="1670672" y="744842"/>
                </a:moveTo>
                <a:lnTo>
                  <a:pt x="1435989" y="510171"/>
                </a:lnTo>
                <a:lnTo>
                  <a:pt x="1670659" y="275501"/>
                </a:lnTo>
                <a:lnTo>
                  <a:pt x="1395171" y="0"/>
                </a:lnTo>
                <a:lnTo>
                  <a:pt x="0" y="0"/>
                </a:lnTo>
                <a:lnTo>
                  <a:pt x="0" y="1189494"/>
                </a:lnTo>
                <a:lnTo>
                  <a:pt x="378333" y="1567827"/>
                </a:lnTo>
                <a:lnTo>
                  <a:pt x="979639" y="966520"/>
                </a:lnTo>
                <a:lnTo>
                  <a:pt x="1214323" y="1201178"/>
                </a:lnTo>
                <a:lnTo>
                  <a:pt x="1670672" y="744842"/>
                </a:lnTo>
                <a:close/>
              </a:path>
            </a:pathLst>
          </a:custGeom>
          <a:solidFill>
            <a:srgbClr val="4471C4">
              <a:alpha val="30194"/>
            </a:srgbClr>
          </a:solidFill>
        </p:spPr>
        <p:txBody>
          <a:bodyPr wrap="square" lIns="0" tIns="0" rIns="0" bIns="0" rtlCol="0"/>
          <a:lstStyle/>
          <a:p>
            <a:endParaRPr/>
          </a:p>
        </p:txBody>
      </p:sp>
      <p:sp>
        <p:nvSpPr>
          <p:cNvPr id="17" name="bg object 17"/>
          <p:cNvSpPr/>
          <p:nvPr/>
        </p:nvSpPr>
        <p:spPr>
          <a:xfrm>
            <a:off x="9356636" y="0"/>
            <a:ext cx="2835910" cy="1485265"/>
          </a:xfrm>
          <a:custGeom>
            <a:avLst/>
            <a:gdLst/>
            <a:ahLst/>
            <a:cxnLst/>
            <a:rect l="l" t="t" r="r" b="b"/>
            <a:pathLst>
              <a:path w="2835909" h="1485265">
                <a:moveTo>
                  <a:pt x="2835364" y="0"/>
                </a:moveTo>
                <a:lnTo>
                  <a:pt x="0" y="0"/>
                </a:lnTo>
                <a:lnTo>
                  <a:pt x="789952" y="753389"/>
                </a:lnTo>
                <a:lnTo>
                  <a:pt x="544461" y="998880"/>
                </a:lnTo>
                <a:lnTo>
                  <a:pt x="1030579" y="1484998"/>
                </a:lnTo>
                <a:lnTo>
                  <a:pt x="1287589" y="1227988"/>
                </a:lnTo>
                <a:lnTo>
                  <a:pt x="1552714" y="1480832"/>
                </a:lnTo>
                <a:lnTo>
                  <a:pt x="2835364" y="257581"/>
                </a:lnTo>
                <a:lnTo>
                  <a:pt x="2835364" y="0"/>
                </a:lnTo>
                <a:close/>
              </a:path>
            </a:pathLst>
          </a:custGeom>
          <a:solidFill>
            <a:srgbClr val="FFC000">
              <a:alpha val="30194"/>
            </a:srgbClr>
          </a:solidFill>
        </p:spPr>
        <p:txBody>
          <a:bodyPr wrap="square" lIns="0" tIns="0" rIns="0" bIns="0" rtlCol="0"/>
          <a:lstStyle/>
          <a:p>
            <a:endParaRPr/>
          </a:p>
        </p:txBody>
      </p:sp>
      <p:sp>
        <p:nvSpPr>
          <p:cNvPr id="2" name="Holder 2"/>
          <p:cNvSpPr>
            <a:spLocks noGrp="1"/>
          </p:cNvSpPr>
          <p:nvPr>
            <p:ph type="title"/>
          </p:nvPr>
        </p:nvSpPr>
        <p:spPr>
          <a:xfrm>
            <a:off x="5098462" y="1171712"/>
            <a:ext cx="2929614" cy="473204"/>
          </a:xfrm>
          <a:prstGeom prst="rect">
            <a:avLst/>
          </a:prstGeom>
        </p:spPr>
        <p:txBody>
          <a:bodyPr wrap="square" lIns="0" tIns="0" rIns="0" bIns="0">
            <a:spAutoFit/>
          </a:bodyPr>
          <a:lstStyle>
            <a:lvl1pPr>
              <a:defRPr sz="1800" b="0" i="0">
                <a:solidFill>
                  <a:schemeClr val="tx1"/>
                </a:solidFill>
                <a:latin typeface="Calibri"/>
                <a:cs typeface="Calibri"/>
              </a:defRPr>
            </a:lvl1pPr>
          </a:lstStyle>
          <a:p>
            <a:endParaRPr/>
          </a:p>
        </p:txBody>
      </p:sp>
      <p:sp>
        <p:nvSpPr>
          <p:cNvPr id="3" name="Holder 3"/>
          <p:cNvSpPr>
            <a:spLocks noGrp="1"/>
          </p:cNvSpPr>
          <p:nvPr>
            <p:ph type="body" idx="1"/>
          </p:nvPr>
        </p:nvSpPr>
        <p:spPr>
          <a:xfrm>
            <a:off x="3685410" y="1655491"/>
            <a:ext cx="6972934" cy="3013710"/>
          </a:xfrm>
          <a:prstGeom prst="rect">
            <a:avLst/>
          </a:prstGeom>
        </p:spPr>
        <p:txBody>
          <a:bodyPr wrap="square" lIns="0" tIns="0" rIns="0" bIns="0">
            <a:spAutoFit/>
          </a:bodyPr>
          <a:lstStyle>
            <a:lvl1pPr>
              <a:defRPr sz="1600" b="0" i="0">
                <a:solidFill>
                  <a:schemeClr val="tx1"/>
                </a:solidFill>
                <a:latin typeface="Calibri"/>
                <a:cs typeface="Calibri"/>
              </a:defRPr>
            </a:lvl1pPr>
          </a:lstStyle>
          <a:p>
            <a:endParaRPr/>
          </a:p>
        </p:txBody>
      </p:sp>
      <p:sp>
        <p:nvSpPr>
          <p:cNvPr id="4" name="Holder 4"/>
          <p:cNvSpPr>
            <a:spLocks noGrp="1"/>
          </p:cNvSpPr>
          <p:nvPr>
            <p:ph type="ftr" sz="quarter" idx="5"/>
          </p:nvPr>
        </p:nvSpPr>
        <p:spPr>
          <a:xfrm>
            <a:off x="9083750" y="6006122"/>
            <a:ext cx="1383008" cy="294451"/>
          </a:xfrm>
          <a:prstGeom prst="rect">
            <a:avLst/>
          </a:prstGeom>
        </p:spPr>
        <p:txBody>
          <a:bodyPr wrap="square" lIns="0" tIns="0" rIns="0" bIns="0">
            <a:spAutoFit/>
          </a:bodyPr>
          <a:lstStyle>
            <a:lvl1pPr>
              <a:defRPr sz="1800" b="0" i="0">
                <a:solidFill>
                  <a:schemeClr val="tx1"/>
                </a:solidFill>
                <a:latin typeface="Calibri"/>
                <a:cs typeface="Calibri"/>
              </a:defRPr>
            </a:lvl1pPr>
          </a:lstStyle>
          <a:p>
            <a:pPr marL="60325">
              <a:lnSpc>
                <a:spcPts val="1810"/>
              </a:lnSpc>
            </a:pPr>
            <a:r>
              <a:rPr dirty="0"/>
              <a:t>2024</a:t>
            </a:r>
            <a:r>
              <a:rPr spc="-30" dirty="0"/>
              <a:t> </a:t>
            </a:r>
            <a:r>
              <a:rPr spc="-10" dirty="0"/>
              <a:t>Progress</a:t>
            </a:r>
          </a:p>
        </p:txBody>
      </p:sp>
      <p:sp>
        <p:nvSpPr>
          <p:cNvPr id="5" name="Holder 5"/>
          <p:cNvSpPr>
            <a:spLocks noGrp="1"/>
          </p:cNvSpPr>
          <p:nvPr>
            <p:ph type="dt" sz="half" idx="6"/>
          </p:nvPr>
        </p:nvSpPr>
        <p:spPr>
          <a:xfrm>
            <a:off x="10852223" y="5370238"/>
            <a:ext cx="1051236" cy="457767"/>
          </a:xfrm>
          <a:prstGeom prst="rect">
            <a:avLst/>
          </a:prstGeom>
        </p:spPr>
        <p:txBody>
          <a:bodyPr wrap="square" lIns="0" tIns="0" rIns="0" bIns="0">
            <a:spAutoFit/>
          </a:bodyPr>
          <a:lstStyle>
            <a:lvl1pPr>
              <a:defRPr sz="1800" b="0" i="0">
                <a:solidFill>
                  <a:schemeClr val="tx1"/>
                </a:solidFill>
                <a:latin typeface="Calibri"/>
                <a:cs typeface="Calibri"/>
              </a:defRPr>
            </a:lvl1pPr>
          </a:lstStyle>
          <a:p>
            <a:pPr marL="12700">
              <a:lnSpc>
                <a:spcPts val="1810"/>
              </a:lnSpc>
            </a:pPr>
            <a:r>
              <a:rPr spc="-10" dirty="0"/>
              <a:t>Complete</a:t>
            </a:r>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2.jpg"/><Relationship Id="rId2" Type="http://schemas.openxmlformats.org/officeDocument/2006/relationships/image" Target="../media/image3.png"/><Relationship Id="rId1" Type="http://schemas.openxmlformats.org/officeDocument/2006/relationships/slideLayout" Target="../slideLayouts/slideLayout5.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1.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6.png"/><Relationship Id="rId11" Type="http://schemas.openxmlformats.org/officeDocument/2006/relationships/image" Target="../media/image20.png"/><Relationship Id="rId5" Type="http://schemas.openxmlformats.org/officeDocument/2006/relationships/image" Target="../media/image15.png"/><Relationship Id="rId10" Type="http://schemas.openxmlformats.org/officeDocument/2006/relationships/image" Target="../media/image2.jpg"/><Relationship Id="rId4" Type="http://schemas.openxmlformats.org/officeDocument/2006/relationships/image" Target="../media/image14.png"/><Relationship Id="rId9" Type="http://schemas.openxmlformats.org/officeDocument/2006/relationships/image" Target="../media/image19.png"/></Relationships>
</file>

<file path=ppt/slides/_rels/slide6.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12" Type="http://schemas.openxmlformats.org/officeDocument/2006/relationships/image" Target="../media/image21.png"/><Relationship Id="rId2" Type="http://schemas.openxmlformats.org/officeDocument/2006/relationships/image" Target="../media/image22.png"/><Relationship Id="rId1" Type="http://schemas.openxmlformats.org/officeDocument/2006/relationships/slideLayout" Target="../slideLayouts/slideLayout5.xml"/><Relationship Id="rId6" Type="http://schemas.openxmlformats.org/officeDocument/2006/relationships/image" Target="../media/image26.png"/><Relationship Id="rId11" Type="http://schemas.openxmlformats.org/officeDocument/2006/relationships/image" Target="../media/image30.png"/><Relationship Id="rId5" Type="http://schemas.openxmlformats.org/officeDocument/2006/relationships/image" Target="../media/image25.png"/><Relationship Id="rId10" Type="http://schemas.openxmlformats.org/officeDocument/2006/relationships/image" Target="../media/image2.jpg"/><Relationship Id="rId4" Type="http://schemas.openxmlformats.org/officeDocument/2006/relationships/image" Target="../media/image24.png"/><Relationship Id="rId9" Type="http://schemas.openxmlformats.org/officeDocument/2006/relationships/image" Target="../media/image29.png"/></Relationships>
</file>

<file path=ppt/slides/_rels/slide7.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image" Target="../media/image31.png"/><Relationship Id="rId1" Type="http://schemas.openxmlformats.org/officeDocument/2006/relationships/slideLayout" Target="../slideLayouts/slideLayout2.xml"/><Relationship Id="rId6" Type="http://schemas.openxmlformats.org/officeDocument/2006/relationships/image" Target="../media/image35.png"/><Relationship Id="rId11" Type="http://schemas.openxmlformats.org/officeDocument/2006/relationships/image" Target="../media/image21.png"/><Relationship Id="rId5" Type="http://schemas.openxmlformats.org/officeDocument/2006/relationships/image" Target="../media/image34.png"/><Relationship Id="rId10" Type="http://schemas.openxmlformats.org/officeDocument/2006/relationships/image" Target="../media/image2.jpg"/><Relationship Id="rId4" Type="http://schemas.openxmlformats.org/officeDocument/2006/relationships/image" Target="../media/image33.png"/><Relationship Id="rId9" Type="http://schemas.openxmlformats.org/officeDocument/2006/relationships/image" Target="../media/image38.png"/></Relationships>
</file>

<file path=ppt/slides/_rels/slide8.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image" Target="../media/image39.png"/><Relationship Id="rId1" Type="http://schemas.openxmlformats.org/officeDocument/2006/relationships/slideLayout" Target="../slideLayouts/slideLayout2.xml"/><Relationship Id="rId6" Type="http://schemas.openxmlformats.org/officeDocument/2006/relationships/image" Target="../media/image43.png"/><Relationship Id="rId11" Type="http://schemas.openxmlformats.org/officeDocument/2006/relationships/image" Target="../media/image21.png"/><Relationship Id="rId5" Type="http://schemas.openxmlformats.org/officeDocument/2006/relationships/image" Target="../media/image42.png"/><Relationship Id="rId10" Type="http://schemas.openxmlformats.org/officeDocument/2006/relationships/image" Target="../media/image46.png"/><Relationship Id="rId4" Type="http://schemas.openxmlformats.org/officeDocument/2006/relationships/image" Target="../media/image41.png"/><Relationship Id="rId9"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670685" cy="1568450"/>
          </a:xfrm>
          <a:custGeom>
            <a:avLst/>
            <a:gdLst/>
            <a:ahLst/>
            <a:cxnLst/>
            <a:rect l="l" t="t" r="r" b="b"/>
            <a:pathLst>
              <a:path w="1670685" h="1568450">
                <a:moveTo>
                  <a:pt x="1670672" y="744842"/>
                </a:moveTo>
                <a:lnTo>
                  <a:pt x="1435989" y="510171"/>
                </a:lnTo>
                <a:lnTo>
                  <a:pt x="1670659" y="275501"/>
                </a:lnTo>
                <a:lnTo>
                  <a:pt x="1395171" y="0"/>
                </a:lnTo>
                <a:lnTo>
                  <a:pt x="0" y="0"/>
                </a:lnTo>
                <a:lnTo>
                  <a:pt x="0" y="1189494"/>
                </a:lnTo>
                <a:lnTo>
                  <a:pt x="378333" y="1567827"/>
                </a:lnTo>
                <a:lnTo>
                  <a:pt x="979639" y="966520"/>
                </a:lnTo>
                <a:lnTo>
                  <a:pt x="1214323" y="1201178"/>
                </a:lnTo>
                <a:lnTo>
                  <a:pt x="1670672" y="744842"/>
                </a:lnTo>
                <a:close/>
              </a:path>
            </a:pathLst>
          </a:custGeom>
          <a:solidFill>
            <a:srgbClr val="4471C4">
              <a:alpha val="30194"/>
            </a:srgbClr>
          </a:solidFill>
        </p:spPr>
        <p:txBody>
          <a:bodyPr wrap="square" lIns="0" tIns="0" rIns="0" bIns="0" rtlCol="0"/>
          <a:lstStyle/>
          <a:p>
            <a:endParaRPr/>
          </a:p>
        </p:txBody>
      </p:sp>
      <p:sp>
        <p:nvSpPr>
          <p:cNvPr id="3" name="object 3"/>
          <p:cNvSpPr/>
          <p:nvPr/>
        </p:nvSpPr>
        <p:spPr>
          <a:xfrm>
            <a:off x="9356636" y="0"/>
            <a:ext cx="2835910" cy="1485265"/>
          </a:xfrm>
          <a:custGeom>
            <a:avLst/>
            <a:gdLst/>
            <a:ahLst/>
            <a:cxnLst/>
            <a:rect l="l" t="t" r="r" b="b"/>
            <a:pathLst>
              <a:path w="2835909" h="1485265">
                <a:moveTo>
                  <a:pt x="2835364" y="0"/>
                </a:moveTo>
                <a:lnTo>
                  <a:pt x="0" y="0"/>
                </a:lnTo>
                <a:lnTo>
                  <a:pt x="789952" y="753389"/>
                </a:lnTo>
                <a:lnTo>
                  <a:pt x="544461" y="998880"/>
                </a:lnTo>
                <a:lnTo>
                  <a:pt x="1030579" y="1484998"/>
                </a:lnTo>
                <a:lnTo>
                  <a:pt x="1287589" y="1227988"/>
                </a:lnTo>
                <a:lnTo>
                  <a:pt x="1552714" y="1480832"/>
                </a:lnTo>
                <a:lnTo>
                  <a:pt x="2835364" y="257581"/>
                </a:lnTo>
                <a:lnTo>
                  <a:pt x="2835364" y="0"/>
                </a:lnTo>
                <a:close/>
              </a:path>
            </a:pathLst>
          </a:custGeom>
          <a:solidFill>
            <a:srgbClr val="FFC000">
              <a:alpha val="30194"/>
            </a:srgbClr>
          </a:solidFill>
        </p:spPr>
        <p:txBody>
          <a:bodyPr wrap="square" lIns="0" tIns="0" rIns="0" bIns="0" rtlCol="0"/>
          <a:lstStyle/>
          <a:p>
            <a:endParaRPr/>
          </a:p>
        </p:txBody>
      </p:sp>
      <p:sp>
        <p:nvSpPr>
          <p:cNvPr id="4" name="object 4"/>
          <p:cNvSpPr/>
          <p:nvPr/>
        </p:nvSpPr>
        <p:spPr>
          <a:xfrm>
            <a:off x="7604074" y="6115494"/>
            <a:ext cx="1866900" cy="742950"/>
          </a:xfrm>
          <a:custGeom>
            <a:avLst/>
            <a:gdLst/>
            <a:ahLst/>
            <a:cxnLst/>
            <a:rect l="l" t="t" r="r" b="b"/>
            <a:pathLst>
              <a:path w="1866900" h="742950">
                <a:moveTo>
                  <a:pt x="1866773" y="742505"/>
                </a:moveTo>
                <a:lnTo>
                  <a:pt x="1119517" y="0"/>
                </a:lnTo>
                <a:lnTo>
                  <a:pt x="593572" y="522605"/>
                </a:lnTo>
                <a:lnTo>
                  <a:pt x="407441" y="337642"/>
                </a:lnTo>
                <a:lnTo>
                  <a:pt x="0" y="742505"/>
                </a:lnTo>
                <a:lnTo>
                  <a:pt x="372262" y="742505"/>
                </a:lnTo>
                <a:lnTo>
                  <a:pt x="814908" y="742505"/>
                </a:lnTo>
                <a:lnTo>
                  <a:pt x="1866773" y="742505"/>
                </a:lnTo>
                <a:close/>
              </a:path>
            </a:pathLst>
          </a:custGeom>
          <a:solidFill>
            <a:srgbClr val="4471C4">
              <a:alpha val="30194"/>
            </a:srgbClr>
          </a:solidFill>
        </p:spPr>
        <p:txBody>
          <a:bodyPr wrap="square" lIns="0" tIns="0" rIns="0" bIns="0" rtlCol="0"/>
          <a:lstStyle/>
          <a:p>
            <a:endParaRPr/>
          </a:p>
        </p:txBody>
      </p:sp>
      <p:pic>
        <p:nvPicPr>
          <p:cNvPr id="5" name="object 5"/>
          <p:cNvPicPr/>
          <p:nvPr/>
        </p:nvPicPr>
        <p:blipFill>
          <a:blip r:embed="rId2" cstate="print"/>
          <a:stretch>
            <a:fillRect/>
          </a:stretch>
        </p:blipFill>
        <p:spPr>
          <a:xfrm>
            <a:off x="2407602" y="1182433"/>
            <a:ext cx="7376794" cy="4493133"/>
          </a:xfrm>
          <a:prstGeom prst="rect">
            <a:avLst/>
          </a:prstGeom>
        </p:spPr>
      </p:pic>
      <p:sp>
        <p:nvSpPr>
          <p:cNvPr id="6" name="object 6"/>
          <p:cNvSpPr txBox="1"/>
          <p:nvPr/>
        </p:nvSpPr>
        <p:spPr>
          <a:xfrm>
            <a:off x="4218997" y="435031"/>
            <a:ext cx="3828415" cy="574040"/>
          </a:xfrm>
          <a:prstGeom prst="rect">
            <a:avLst/>
          </a:prstGeom>
        </p:spPr>
        <p:txBody>
          <a:bodyPr vert="horz" wrap="square" lIns="0" tIns="12700" rIns="0" bIns="0" rtlCol="0">
            <a:spAutoFit/>
          </a:bodyPr>
          <a:lstStyle/>
          <a:p>
            <a:pPr marL="367665" marR="5080" indent="-355600">
              <a:lnSpc>
                <a:spcPct val="100000"/>
              </a:lnSpc>
              <a:spcBef>
                <a:spcPts val="100"/>
              </a:spcBef>
            </a:pPr>
            <a:r>
              <a:rPr sz="1800" b="1" dirty="0">
                <a:latin typeface="Calibri"/>
                <a:cs typeface="Calibri"/>
              </a:rPr>
              <a:t>Salt</a:t>
            </a:r>
            <a:r>
              <a:rPr sz="1800" b="1" spc="-25" dirty="0">
                <a:latin typeface="Calibri"/>
                <a:cs typeface="Calibri"/>
              </a:rPr>
              <a:t> </a:t>
            </a:r>
            <a:r>
              <a:rPr sz="1800" b="1" dirty="0">
                <a:latin typeface="Calibri"/>
                <a:cs typeface="Calibri"/>
              </a:rPr>
              <a:t>Spring</a:t>
            </a:r>
            <a:r>
              <a:rPr sz="1800" b="1" spc="-45" dirty="0">
                <a:latin typeface="Calibri"/>
                <a:cs typeface="Calibri"/>
              </a:rPr>
              <a:t> </a:t>
            </a:r>
            <a:r>
              <a:rPr sz="1800" b="1" dirty="0">
                <a:latin typeface="Calibri"/>
                <a:cs typeface="Calibri"/>
              </a:rPr>
              <a:t>Island</a:t>
            </a:r>
            <a:r>
              <a:rPr sz="1800" b="1" spc="-50" dirty="0">
                <a:latin typeface="Calibri"/>
                <a:cs typeface="Calibri"/>
              </a:rPr>
              <a:t> </a:t>
            </a:r>
            <a:r>
              <a:rPr sz="1800" b="1" dirty="0">
                <a:latin typeface="Calibri"/>
                <a:cs typeface="Calibri"/>
              </a:rPr>
              <a:t>Fire</a:t>
            </a:r>
            <a:r>
              <a:rPr sz="1800" b="1" spc="-30" dirty="0">
                <a:latin typeface="Calibri"/>
                <a:cs typeface="Calibri"/>
              </a:rPr>
              <a:t> </a:t>
            </a:r>
            <a:r>
              <a:rPr sz="1800" b="1" dirty="0">
                <a:latin typeface="Calibri"/>
                <a:cs typeface="Calibri"/>
              </a:rPr>
              <a:t>Protection</a:t>
            </a:r>
            <a:r>
              <a:rPr sz="1800" b="1" spc="-25" dirty="0">
                <a:latin typeface="Calibri"/>
                <a:cs typeface="Calibri"/>
              </a:rPr>
              <a:t> </a:t>
            </a:r>
            <a:r>
              <a:rPr sz="1800" b="1" spc="-10" dirty="0">
                <a:latin typeface="Calibri"/>
                <a:cs typeface="Calibri"/>
              </a:rPr>
              <a:t>District 2024-</a:t>
            </a:r>
            <a:r>
              <a:rPr sz="1800" b="1" dirty="0">
                <a:latin typeface="Calibri"/>
                <a:cs typeface="Calibri"/>
              </a:rPr>
              <a:t>2029</a:t>
            </a:r>
            <a:r>
              <a:rPr sz="1800" b="1" spc="-5" dirty="0">
                <a:latin typeface="Calibri"/>
                <a:cs typeface="Calibri"/>
              </a:rPr>
              <a:t> </a:t>
            </a:r>
            <a:r>
              <a:rPr sz="1800" b="1" spc="-10" dirty="0">
                <a:latin typeface="Calibri"/>
                <a:cs typeface="Calibri"/>
              </a:rPr>
              <a:t>Strategic</a:t>
            </a:r>
            <a:r>
              <a:rPr sz="1800" b="1" spc="-50" dirty="0">
                <a:latin typeface="Calibri"/>
                <a:cs typeface="Calibri"/>
              </a:rPr>
              <a:t> </a:t>
            </a:r>
            <a:r>
              <a:rPr sz="1800" b="1" dirty="0">
                <a:latin typeface="Calibri"/>
                <a:cs typeface="Calibri"/>
              </a:rPr>
              <a:t>Plan</a:t>
            </a:r>
            <a:r>
              <a:rPr sz="1800" b="1" spc="-10" dirty="0">
                <a:latin typeface="Calibri"/>
                <a:cs typeface="Calibri"/>
              </a:rPr>
              <a:t> Update</a:t>
            </a:r>
            <a:endParaRPr sz="1800">
              <a:latin typeface="Calibri"/>
              <a:cs typeface="Calibri"/>
            </a:endParaRPr>
          </a:p>
        </p:txBody>
      </p:sp>
      <p:pic>
        <p:nvPicPr>
          <p:cNvPr id="7" name="object 7"/>
          <p:cNvPicPr/>
          <p:nvPr/>
        </p:nvPicPr>
        <p:blipFill>
          <a:blip r:embed="rId3" cstate="print"/>
          <a:stretch>
            <a:fillRect/>
          </a:stretch>
        </p:blipFill>
        <p:spPr>
          <a:xfrm>
            <a:off x="11425440" y="6255081"/>
            <a:ext cx="487718" cy="46333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3030647" y="452852"/>
            <a:ext cx="423545" cy="238760"/>
            <a:chOff x="3030647" y="452852"/>
            <a:chExt cx="423545" cy="238760"/>
          </a:xfrm>
        </p:grpSpPr>
        <p:sp>
          <p:nvSpPr>
            <p:cNvPr id="3" name="object 3"/>
            <p:cNvSpPr/>
            <p:nvPr/>
          </p:nvSpPr>
          <p:spPr>
            <a:xfrm>
              <a:off x="3030647" y="452852"/>
              <a:ext cx="423545" cy="238760"/>
            </a:xfrm>
            <a:custGeom>
              <a:avLst/>
              <a:gdLst/>
              <a:ahLst/>
              <a:cxnLst/>
              <a:rect l="l" t="t" r="r" b="b"/>
              <a:pathLst>
                <a:path w="423545" h="238759">
                  <a:moveTo>
                    <a:pt x="211699" y="238466"/>
                  </a:moveTo>
                  <a:lnTo>
                    <a:pt x="149150" y="226891"/>
                  </a:lnTo>
                  <a:lnTo>
                    <a:pt x="92752" y="199116"/>
                  </a:lnTo>
                  <a:lnTo>
                    <a:pt x="46637" y="165562"/>
                  </a:lnTo>
                  <a:lnTo>
                    <a:pt x="14941" y="136653"/>
                  </a:lnTo>
                  <a:lnTo>
                    <a:pt x="0" y="120766"/>
                  </a:lnTo>
                  <a:lnTo>
                    <a:pt x="0" y="117704"/>
                  </a:lnTo>
                  <a:lnTo>
                    <a:pt x="46637" y="72903"/>
                  </a:lnTo>
                  <a:lnTo>
                    <a:pt x="92752" y="39349"/>
                  </a:lnTo>
                  <a:lnTo>
                    <a:pt x="149150" y="11574"/>
                  </a:lnTo>
                  <a:lnTo>
                    <a:pt x="211699" y="0"/>
                  </a:lnTo>
                  <a:lnTo>
                    <a:pt x="274248" y="11574"/>
                  </a:lnTo>
                  <a:lnTo>
                    <a:pt x="283760" y="16259"/>
                  </a:lnTo>
                  <a:lnTo>
                    <a:pt x="211699" y="16259"/>
                  </a:lnTo>
                  <a:lnTo>
                    <a:pt x="184198" y="21814"/>
                  </a:lnTo>
                  <a:lnTo>
                    <a:pt x="153058" y="21814"/>
                  </a:lnTo>
                  <a:lnTo>
                    <a:pt x="104169" y="45422"/>
                  </a:lnTo>
                  <a:lnTo>
                    <a:pt x="62711" y="74198"/>
                  </a:lnTo>
                  <a:lnTo>
                    <a:pt x="31385" y="101177"/>
                  </a:lnTo>
                  <a:lnTo>
                    <a:pt x="13227" y="119233"/>
                  </a:lnTo>
                  <a:lnTo>
                    <a:pt x="31376" y="137289"/>
                  </a:lnTo>
                  <a:lnTo>
                    <a:pt x="62703" y="164268"/>
                  </a:lnTo>
                  <a:lnTo>
                    <a:pt x="104166" y="193043"/>
                  </a:lnTo>
                  <a:lnTo>
                    <a:pt x="152787" y="216410"/>
                  </a:lnTo>
                  <a:lnTo>
                    <a:pt x="183124" y="216410"/>
                  </a:lnTo>
                  <a:lnTo>
                    <a:pt x="211699" y="222207"/>
                  </a:lnTo>
                  <a:lnTo>
                    <a:pt x="283760" y="222207"/>
                  </a:lnTo>
                  <a:lnTo>
                    <a:pt x="274248" y="226891"/>
                  </a:lnTo>
                  <a:lnTo>
                    <a:pt x="211699" y="238466"/>
                  </a:lnTo>
                  <a:close/>
                </a:path>
                <a:path w="423545" h="238759">
                  <a:moveTo>
                    <a:pt x="283760" y="222207"/>
                  </a:moveTo>
                  <a:lnTo>
                    <a:pt x="211699" y="222207"/>
                  </a:lnTo>
                  <a:lnTo>
                    <a:pt x="251803" y="214084"/>
                  </a:lnTo>
                  <a:lnTo>
                    <a:pt x="282992" y="193043"/>
                  </a:lnTo>
                  <a:lnTo>
                    <a:pt x="284493" y="192013"/>
                  </a:lnTo>
                  <a:lnTo>
                    <a:pt x="306531" y="159296"/>
                  </a:lnTo>
                  <a:lnTo>
                    <a:pt x="314616" y="119233"/>
                  </a:lnTo>
                  <a:lnTo>
                    <a:pt x="306528" y="79151"/>
                  </a:lnTo>
                  <a:lnTo>
                    <a:pt x="284471" y="46420"/>
                  </a:lnTo>
                  <a:lnTo>
                    <a:pt x="251758" y="24351"/>
                  </a:lnTo>
                  <a:lnTo>
                    <a:pt x="211699" y="16259"/>
                  </a:lnTo>
                  <a:lnTo>
                    <a:pt x="283760" y="16259"/>
                  </a:lnTo>
                  <a:lnTo>
                    <a:pt x="295041" y="21814"/>
                  </a:lnTo>
                  <a:lnTo>
                    <a:pt x="270264" y="21814"/>
                  </a:lnTo>
                  <a:lnTo>
                    <a:pt x="281962" y="29886"/>
                  </a:lnTo>
                  <a:lnTo>
                    <a:pt x="292227" y="38985"/>
                  </a:lnTo>
                  <a:lnTo>
                    <a:pt x="301320" y="49256"/>
                  </a:lnTo>
                  <a:lnTo>
                    <a:pt x="309134" y="60592"/>
                  </a:lnTo>
                  <a:lnTo>
                    <a:pt x="324316" y="103022"/>
                  </a:lnTo>
                  <a:lnTo>
                    <a:pt x="322133" y="146473"/>
                  </a:lnTo>
                  <a:lnTo>
                    <a:pt x="303826" y="185935"/>
                  </a:lnTo>
                  <a:lnTo>
                    <a:pt x="270603" y="216410"/>
                  </a:lnTo>
                  <a:lnTo>
                    <a:pt x="295531" y="216410"/>
                  </a:lnTo>
                  <a:lnTo>
                    <a:pt x="283760" y="222207"/>
                  </a:lnTo>
                  <a:close/>
                </a:path>
                <a:path w="423545" h="238759">
                  <a:moveTo>
                    <a:pt x="183124" y="216410"/>
                  </a:moveTo>
                  <a:lnTo>
                    <a:pt x="152784" y="216410"/>
                  </a:lnTo>
                  <a:lnTo>
                    <a:pt x="141436" y="208579"/>
                  </a:lnTo>
                  <a:lnTo>
                    <a:pt x="131171" y="199481"/>
                  </a:lnTo>
                  <a:lnTo>
                    <a:pt x="122078" y="189210"/>
                  </a:lnTo>
                  <a:lnTo>
                    <a:pt x="114264" y="177874"/>
                  </a:lnTo>
                  <a:lnTo>
                    <a:pt x="99082" y="135443"/>
                  </a:lnTo>
                  <a:lnTo>
                    <a:pt x="101265" y="91992"/>
                  </a:lnTo>
                  <a:lnTo>
                    <a:pt x="119572" y="52530"/>
                  </a:lnTo>
                  <a:lnTo>
                    <a:pt x="153058" y="21814"/>
                  </a:lnTo>
                  <a:lnTo>
                    <a:pt x="184198" y="21814"/>
                  </a:lnTo>
                  <a:lnTo>
                    <a:pt x="171640" y="24351"/>
                  </a:lnTo>
                  <a:lnTo>
                    <a:pt x="138927" y="46420"/>
                  </a:lnTo>
                  <a:lnTo>
                    <a:pt x="116870" y="79151"/>
                  </a:lnTo>
                  <a:lnTo>
                    <a:pt x="108782" y="119233"/>
                  </a:lnTo>
                  <a:lnTo>
                    <a:pt x="116901" y="159296"/>
                  </a:lnTo>
                  <a:lnTo>
                    <a:pt x="138959" y="192013"/>
                  </a:lnTo>
                  <a:lnTo>
                    <a:pt x="171658" y="214084"/>
                  </a:lnTo>
                  <a:lnTo>
                    <a:pt x="183124" y="216410"/>
                  </a:lnTo>
                  <a:close/>
                </a:path>
                <a:path w="423545" h="238759">
                  <a:moveTo>
                    <a:pt x="295531" y="216410"/>
                  </a:moveTo>
                  <a:lnTo>
                    <a:pt x="270840" y="216410"/>
                  </a:lnTo>
                  <a:lnTo>
                    <a:pt x="319232" y="193043"/>
                  </a:lnTo>
                  <a:lnTo>
                    <a:pt x="360695" y="164268"/>
                  </a:lnTo>
                  <a:lnTo>
                    <a:pt x="392022" y="137289"/>
                  </a:lnTo>
                  <a:lnTo>
                    <a:pt x="410171" y="119233"/>
                  </a:lnTo>
                  <a:lnTo>
                    <a:pt x="392022" y="101177"/>
                  </a:lnTo>
                  <a:lnTo>
                    <a:pt x="360695" y="74198"/>
                  </a:lnTo>
                  <a:lnTo>
                    <a:pt x="319232" y="45422"/>
                  </a:lnTo>
                  <a:lnTo>
                    <a:pt x="270109" y="21814"/>
                  </a:lnTo>
                  <a:lnTo>
                    <a:pt x="295041" y="21814"/>
                  </a:lnTo>
                  <a:lnTo>
                    <a:pt x="330646" y="39349"/>
                  </a:lnTo>
                  <a:lnTo>
                    <a:pt x="376761" y="72903"/>
                  </a:lnTo>
                  <a:lnTo>
                    <a:pt x="408456" y="101813"/>
                  </a:lnTo>
                  <a:lnTo>
                    <a:pt x="423398" y="117704"/>
                  </a:lnTo>
                  <a:lnTo>
                    <a:pt x="423398" y="120766"/>
                  </a:lnTo>
                  <a:lnTo>
                    <a:pt x="421600" y="122810"/>
                  </a:lnTo>
                  <a:lnTo>
                    <a:pt x="408456" y="136653"/>
                  </a:lnTo>
                  <a:lnTo>
                    <a:pt x="376761" y="165562"/>
                  </a:lnTo>
                  <a:lnTo>
                    <a:pt x="330646" y="199116"/>
                  </a:lnTo>
                  <a:lnTo>
                    <a:pt x="295531" y="216410"/>
                  </a:lnTo>
                  <a:close/>
                </a:path>
              </a:pathLst>
            </a:custGeom>
            <a:solidFill>
              <a:srgbClr val="000000"/>
            </a:solidFill>
          </p:spPr>
          <p:txBody>
            <a:bodyPr wrap="square" lIns="0" tIns="0" rIns="0" bIns="0" rtlCol="0"/>
            <a:lstStyle/>
            <a:p>
              <a:endParaRPr/>
            </a:p>
          </p:txBody>
        </p:sp>
        <p:pic>
          <p:nvPicPr>
            <p:cNvPr id="4" name="object 4"/>
            <p:cNvPicPr/>
            <p:nvPr/>
          </p:nvPicPr>
          <p:blipFill>
            <a:blip r:embed="rId2" cstate="print"/>
            <a:stretch>
              <a:fillRect/>
            </a:stretch>
          </p:blipFill>
          <p:spPr>
            <a:xfrm>
              <a:off x="3193597" y="523307"/>
              <a:ext cx="97499" cy="97554"/>
            </a:xfrm>
            <a:prstGeom prst="rect">
              <a:avLst/>
            </a:prstGeom>
          </p:spPr>
        </p:pic>
      </p:grpSp>
      <p:sp>
        <p:nvSpPr>
          <p:cNvPr id="5" name="object 5"/>
          <p:cNvSpPr txBox="1"/>
          <p:nvPr/>
        </p:nvSpPr>
        <p:spPr>
          <a:xfrm>
            <a:off x="3681186" y="375301"/>
            <a:ext cx="1636395" cy="639445"/>
          </a:xfrm>
          <a:prstGeom prst="rect">
            <a:avLst/>
          </a:prstGeom>
        </p:spPr>
        <p:txBody>
          <a:bodyPr vert="horz" wrap="square" lIns="0" tIns="12700" rIns="0" bIns="0" rtlCol="0">
            <a:spAutoFit/>
          </a:bodyPr>
          <a:lstStyle/>
          <a:p>
            <a:pPr marL="12700" marR="5080" indent="28575">
              <a:lnSpc>
                <a:spcPct val="100600"/>
              </a:lnSpc>
              <a:spcBef>
                <a:spcPts val="100"/>
              </a:spcBef>
            </a:pPr>
            <a:r>
              <a:rPr sz="1000" dirty="0">
                <a:solidFill>
                  <a:srgbClr val="B0000F"/>
                </a:solidFill>
                <a:latin typeface="Calibri"/>
                <a:cs typeface="Calibri"/>
              </a:rPr>
              <a:t>A</a:t>
            </a:r>
            <a:r>
              <a:rPr sz="1000" spc="-10" dirty="0">
                <a:solidFill>
                  <a:srgbClr val="B0000F"/>
                </a:solidFill>
                <a:latin typeface="Calibri"/>
                <a:cs typeface="Calibri"/>
              </a:rPr>
              <a:t> </a:t>
            </a:r>
            <a:r>
              <a:rPr sz="1000" dirty="0">
                <a:solidFill>
                  <a:srgbClr val="B0000F"/>
                </a:solidFill>
                <a:latin typeface="Calibri"/>
                <a:cs typeface="Calibri"/>
              </a:rPr>
              <a:t>responsive</a:t>
            </a:r>
            <a:r>
              <a:rPr sz="1000" spc="15" dirty="0">
                <a:solidFill>
                  <a:srgbClr val="B0000F"/>
                </a:solidFill>
                <a:latin typeface="Calibri"/>
                <a:cs typeface="Calibri"/>
              </a:rPr>
              <a:t> </a:t>
            </a:r>
            <a:r>
              <a:rPr sz="1000" dirty="0">
                <a:solidFill>
                  <a:srgbClr val="B0000F"/>
                </a:solidFill>
                <a:latin typeface="Calibri"/>
                <a:cs typeface="Calibri"/>
              </a:rPr>
              <a:t>and</a:t>
            </a:r>
            <a:r>
              <a:rPr sz="1000" spc="5" dirty="0">
                <a:solidFill>
                  <a:srgbClr val="B0000F"/>
                </a:solidFill>
                <a:latin typeface="Calibri"/>
                <a:cs typeface="Calibri"/>
              </a:rPr>
              <a:t> </a:t>
            </a:r>
            <a:r>
              <a:rPr sz="1000" spc="-10" dirty="0">
                <a:solidFill>
                  <a:srgbClr val="B0000F"/>
                </a:solidFill>
                <a:latin typeface="Calibri"/>
                <a:cs typeface="Calibri"/>
              </a:rPr>
              <a:t>sustainable </a:t>
            </a:r>
            <a:r>
              <a:rPr sz="1000" dirty="0">
                <a:solidFill>
                  <a:srgbClr val="B0000F"/>
                </a:solidFill>
                <a:latin typeface="Calibri"/>
                <a:cs typeface="Calibri"/>
              </a:rPr>
              <a:t>fire-rescue</a:t>
            </a:r>
            <a:r>
              <a:rPr sz="1000" spc="-10" dirty="0">
                <a:solidFill>
                  <a:srgbClr val="B0000F"/>
                </a:solidFill>
                <a:latin typeface="Calibri"/>
                <a:cs typeface="Calibri"/>
              </a:rPr>
              <a:t> </a:t>
            </a:r>
            <a:r>
              <a:rPr sz="1000" dirty="0">
                <a:solidFill>
                  <a:srgbClr val="B0000F"/>
                </a:solidFill>
                <a:latin typeface="Calibri"/>
                <a:cs typeface="Calibri"/>
              </a:rPr>
              <a:t>service,</a:t>
            </a:r>
            <a:r>
              <a:rPr sz="1000" spc="5" dirty="0">
                <a:solidFill>
                  <a:srgbClr val="B0000F"/>
                </a:solidFill>
                <a:latin typeface="Calibri"/>
                <a:cs typeface="Calibri"/>
              </a:rPr>
              <a:t> </a:t>
            </a:r>
            <a:r>
              <a:rPr sz="1000" spc="-10" dirty="0">
                <a:solidFill>
                  <a:srgbClr val="B0000F"/>
                </a:solidFill>
                <a:latin typeface="Calibri"/>
                <a:cs typeface="Calibri"/>
              </a:rPr>
              <a:t>effectively </a:t>
            </a:r>
            <a:r>
              <a:rPr sz="1000" dirty="0">
                <a:solidFill>
                  <a:srgbClr val="B0000F"/>
                </a:solidFill>
                <a:latin typeface="Calibri"/>
                <a:cs typeface="Calibri"/>
              </a:rPr>
              <a:t>meeting</a:t>
            </a:r>
            <a:r>
              <a:rPr sz="1000" spc="-25" dirty="0">
                <a:solidFill>
                  <a:srgbClr val="B0000F"/>
                </a:solidFill>
                <a:latin typeface="Calibri"/>
                <a:cs typeface="Calibri"/>
              </a:rPr>
              <a:t> </a:t>
            </a:r>
            <a:r>
              <a:rPr sz="1000" dirty="0">
                <a:solidFill>
                  <a:srgbClr val="B0000F"/>
                </a:solidFill>
                <a:latin typeface="Calibri"/>
                <a:cs typeface="Calibri"/>
              </a:rPr>
              <a:t>community</a:t>
            </a:r>
            <a:r>
              <a:rPr sz="1000" spc="-15" dirty="0">
                <a:solidFill>
                  <a:srgbClr val="B0000F"/>
                </a:solidFill>
                <a:latin typeface="Calibri"/>
                <a:cs typeface="Calibri"/>
              </a:rPr>
              <a:t> </a:t>
            </a:r>
            <a:r>
              <a:rPr sz="1000" dirty="0">
                <a:solidFill>
                  <a:srgbClr val="B0000F"/>
                </a:solidFill>
                <a:latin typeface="Calibri"/>
                <a:cs typeface="Calibri"/>
              </a:rPr>
              <a:t>needs</a:t>
            </a:r>
            <a:r>
              <a:rPr sz="1000" spc="-25" dirty="0">
                <a:solidFill>
                  <a:srgbClr val="B0000F"/>
                </a:solidFill>
                <a:latin typeface="Calibri"/>
                <a:cs typeface="Calibri"/>
              </a:rPr>
              <a:t> and</a:t>
            </a:r>
            <a:r>
              <a:rPr sz="1000" dirty="0">
                <a:solidFill>
                  <a:srgbClr val="B0000F"/>
                </a:solidFill>
                <a:latin typeface="Calibri"/>
                <a:cs typeface="Calibri"/>
              </a:rPr>
              <a:t> valued</a:t>
            </a:r>
            <a:r>
              <a:rPr sz="1000" spc="-5" dirty="0">
                <a:solidFill>
                  <a:srgbClr val="B0000F"/>
                </a:solidFill>
                <a:latin typeface="Calibri"/>
                <a:cs typeface="Calibri"/>
              </a:rPr>
              <a:t> </a:t>
            </a:r>
            <a:r>
              <a:rPr sz="1000" dirty="0">
                <a:solidFill>
                  <a:srgbClr val="B0000F"/>
                </a:solidFill>
                <a:latin typeface="Calibri"/>
                <a:cs typeface="Calibri"/>
              </a:rPr>
              <a:t>by those</a:t>
            </a:r>
            <a:r>
              <a:rPr sz="1000" spc="-5" dirty="0">
                <a:solidFill>
                  <a:srgbClr val="B0000F"/>
                </a:solidFill>
                <a:latin typeface="Calibri"/>
                <a:cs typeface="Calibri"/>
              </a:rPr>
              <a:t> </a:t>
            </a:r>
            <a:r>
              <a:rPr sz="1000" dirty="0">
                <a:solidFill>
                  <a:srgbClr val="B0000F"/>
                </a:solidFill>
                <a:latin typeface="Calibri"/>
                <a:cs typeface="Calibri"/>
              </a:rPr>
              <a:t>we </a:t>
            </a:r>
            <a:r>
              <a:rPr sz="1000" spc="-10" dirty="0">
                <a:solidFill>
                  <a:srgbClr val="B0000F"/>
                </a:solidFill>
                <a:latin typeface="Calibri"/>
                <a:cs typeface="Calibri"/>
              </a:rPr>
              <a:t>serve.</a:t>
            </a:r>
            <a:endParaRPr sz="1000">
              <a:latin typeface="Calibri"/>
              <a:cs typeface="Calibri"/>
            </a:endParaRPr>
          </a:p>
        </p:txBody>
      </p:sp>
      <p:grpSp>
        <p:nvGrpSpPr>
          <p:cNvPr id="6" name="object 6"/>
          <p:cNvGrpSpPr/>
          <p:nvPr/>
        </p:nvGrpSpPr>
        <p:grpSpPr>
          <a:xfrm>
            <a:off x="5907210" y="369976"/>
            <a:ext cx="410209" cy="410209"/>
            <a:chOff x="5907210" y="369976"/>
            <a:chExt cx="410209" cy="410209"/>
          </a:xfrm>
        </p:grpSpPr>
        <p:sp>
          <p:nvSpPr>
            <p:cNvPr id="7" name="object 7"/>
            <p:cNvSpPr/>
            <p:nvPr/>
          </p:nvSpPr>
          <p:spPr>
            <a:xfrm>
              <a:off x="5907210" y="396768"/>
              <a:ext cx="383540" cy="382905"/>
            </a:xfrm>
            <a:custGeom>
              <a:avLst/>
              <a:gdLst/>
              <a:ahLst/>
              <a:cxnLst/>
              <a:rect l="l" t="t" r="r" b="b"/>
              <a:pathLst>
                <a:path w="383539" h="382905">
                  <a:moveTo>
                    <a:pt x="176573" y="382866"/>
                  </a:moveTo>
                  <a:lnTo>
                    <a:pt x="134452" y="374808"/>
                  </a:lnTo>
                  <a:lnTo>
                    <a:pt x="93975" y="356842"/>
                  </a:lnTo>
                  <a:lnTo>
                    <a:pt x="58641" y="330140"/>
                  </a:lnTo>
                  <a:lnTo>
                    <a:pt x="31168" y="297194"/>
                  </a:lnTo>
                  <a:lnTo>
                    <a:pt x="11965" y="259582"/>
                  </a:lnTo>
                  <a:lnTo>
                    <a:pt x="1439" y="218882"/>
                  </a:lnTo>
                  <a:lnTo>
                    <a:pt x="0" y="176671"/>
                  </a:lnTo>
                  <a:lnTo>
                    <a:pt x="8053" y="134527"/>
                  </a:lnTo>
                  <a:lnTo>
                    <a:pt x="26009" y="94028"/>
                  </a:lnTo>
                  <a:lnTo>
                    <a:pt x="52697" y="58673"/>
                  </a:lnTo>
                  <a:lnTo>
                    <a:pt x="85624" y="31185"/>
                  </a:lnTo>
                  <a:lnTo>
                    <a:pt x="123215" y="11971"/>
                  </a:lnTo>
                  <a:lnTo>
                    <a:pt x="163892" y="1440"/>
                  </a:lnTo>
                  <a:lnTo>
                    <a:pt x="206079" y="0"/>
                  </a:lnTo>
                  <a:lnTo>
                    <a:pt x="248200" y="8058"/>
                  </a:lnTo>
                  <a:lnTo>
                    <a:pt x="288677" y="26023"/>
                  </a:lnTo>
                  <a:lnTo>
                    <a:pt x="288677" y="38347"/>
                  </a:lnTo>
                  <a:lnTo>
                    <a:pt x="241535" y="17067"/>
                  </a:lnTo>
                  <a:lnTo>
                    <a:pt x="191297" y="9973"/>
                  </a:lnTo>
                  <a:lnTo>
                    <a:pt x="141059" y="17067"/>
                  </a:lnTo>
                  <a:lnTo>
                    <a:pt x="93918" y="38347"/>
                  </a:lnTo>
                  <a:lnTo>
                    <a:pt x="56713" y="69718"/>
                  </a:lnTo>
                  <a:lnTo>
                    <a:pt x="29973" y="108428"/>
                  </a:lnTo>
                  <a:lnTo>
                    <a:pt x="14228" y="152090"/>
                  </a:lnTo>
                  <a:lnTo>
                    <a:pt x="10008" y="198314"/>
                  </a:lnTo>
                  <a:lnTo>
                    <a:pt x="17845" y="244712"/>
                  </a:lnTo>
                  <a:lnTo>
                    <a:pt x="38268" y="288896"/>
                  </a:lnTo>
                  <a:lnTo>
                    <a:pt x="69621" y="326121"/>
                  </a:lnTo>
                  <a:lnTo>
                    <a:pt x="108310" y="352876"/>
                  </a:lnTo>
                  <a:lnTo>
                    <a:pt x="151947" y="368630"/>
                  </a:lnTo>
                  <a:lnTo>
                    <a:pt x="198145" y="372852"/>
                  </a:lnTo>
                  <a:lnTo>
                    <a:pt x="244517" y="365011"/>
                  </a:lnTo>
                  <a:lnTo>
                    <a:pt x="288677" y="344577"/>
                  </a:lnTo>
                  <a:lnTo>
                    <a:pt x="325879" y="313206"/>
                  </a:lnTo>
                  <a:lnTo>
                    <a:pt x="352618" y="274495"/>
                  </a:lnTo>
                  <a:lnTo>
                    <a:pt x="368362" y="230834"/>
                  </a:lnTo>
                  <a:lnTo>
                    <a:pt x="372583" y="184610"/>
                  </a:lnTo>
                  <a:lnTo>
                    <a:pt x="364747" y="138212"/>
                  </a:lnTo>
                  <a:lnTo>
                    <a:pt x="344327" y="94028"/>
                  </a:lnTo>
                  <a:lnTo>
                    <a:pt x="356643" y="94028"/>
                  </a:lnTo>
                  <a:lnTo>
                    <a:pt x="376544" y="141374"/>
                  </a:lnTo>
                  <a:lnTo>
                    <a:pt x="383178" y="191433"/>
                  </a:lnTo>
                  <a:lnTo>
                    <a:pt x="376544" y="241492"/>
                  </a:lnTo>
                  <a:lnTo>
                    <a:pt x="356643" y="288838"/>
                  </a:lnTo>
                  <a:lnTo>
                    <a:pt x="329955" y="324192"/>
                  </a:lnTo>
                  <a:lnTo>
                    <a:pt x="297028" y="351681"/>
                  </a:lnTo>
                  <a:lnTo>
                    <a:pt x="259437" y="370895"/>
                  </a:lnTo>
                  <a:lnTo>
                    <a:pt x="218760" y="381426"/>
                  </a:lnTo>
                  <a:lnTo>
                    <a:pt x="176573" y="382866"/>
                  </a:lnTo>
                  <a:close/>
                </a:path>
              </a:pathLst>
            </a:custGeom>
            <a:solidFill>
              <a:srgbClr val="000000"/>
            </a:solidFill>
          </p:spPr>
          <p:txBody>
            <a:bodyPr wrap="square" lIns="0" tIns="0" rIns="0" bIns="0" rtlCol="0"/>
            <a:lstStyle/>
            <a:p>
              <a:endParaRPr/>
            </a:p>
          </p:txBody>
        </p:sp>
        <p:pic>
          <p:nvPicPr>
            <p:cNvPr id="8" name="object 8"/>
            <p:cNvPicPr/>
            <p:nvPr/>
          </p:nvPicPr>
          <p:blipFill>
            <a:blip r:embed="rId3" cstate="print"/>
            <a:stretch>
              <a:fillRect/>
            </a:stretch>
          </p:blipFill>
          <p:spPr>
            <a:xfrm>
              <a:off x="5976800" y="369976"/>
              <a:ext cx="340252" cy="340030"/>
            </a:xfrm>
            <a:prstGeom prst="rect">
              <a:avLst/>
            </a:prstGeom>
          </p:spPr>
        </p:pic>
      </p:grpSp>
      <p:sp>
        <p:nvSpPr>
          <p:cNvPr id="9" name="object 9"/>
          <p:cNvSpPr txBox="1"/>
          <p:nvPr/>
        </p:nvSpPr>
        <p:spPr>
          <a:xfrm>
            <a:off x="6534985" y="406891"/>
            <a:ext cx="1639570" cy="331470"/>
          </a:xfrm>
          <a:prstGeom prst="rect">
            <a:avLst/>
          </a:prstGeom>
        </p:spPr>
        <p:txBody>
          <a:bodyPr vert="horz" wrap="square" lIns="0" tIns="13335" rIns="0" bIns="0" rtlCol="0">
            <a:spAutoFit/>
          </a:bodyPr>
          <a:lstStyle/>
          <a:p>
            <a:pPr marL="12700" marR="5080">
              <a:lnSpc>
                <a:spcPct val="100000"/>
              </a:lnSpc>
              <a:spcBef>
                <a:spcPts val="105"/>
              </a:spcBef>
            </a:pPr>
            <a:r>
              <a:rPr sz="1000" dirty="0">
                <a:solidFill>
                  <a:srgbClr val="B0000F"/>
                </a:solidFill>
                <a:latin typeface="Calibri"/>
                <a:cs typeface="Calibri"/>
              </a:rPr>
              <a:t>Always</a:t>
            </a:r>
            <a:r>
              <a:rPr sz="1000" spc="20" dirty="0">
                <a:solidFill>
                  <a:srgbClr val="B0000F"/>
                </a:solidFill>
                <a:latin typeface="Calibri"/>
                <a:cs typeface="Calibri"/>
              </a:rPr>
              <a:t> </a:t>
            </a:r>
            <a:r>
              <a:rPr sz="1000" dirty="0">
                <a:solidFill>
                  <a:srgbClr val="B0000F"/>
                </a:solidFill>
                <a:latin typeface="Calibri"/>
                <a:cs typeface="Calibri"/>
              </a:rPr>
              <a:t>learning,</a:t>
            </a:r>
            <a:r>
              <a:rPr sz="1000" spc="5" dirty="0">
                <a:solidFill>
                  <a:srgbClr val="B0000F"/>
                </a:solidFill>
                <a:latin typeface="Calibri"/>
                <a:cs typeface="Calibri"/>
              </a:rPr>
              <a:t> </a:t>
            </a:r>
            <a:r>
              <a:rPr sz="1000" dirty="0">
                <a:solidFill>
                  <a:srgbClr val="B0000F"/>
                </a:solidFill>
                <a:latin typeface="Calibri"/>
                <a:cs typeface="Calibri"/>
              </a:rPr>
              <a:t>engaging</a:t>
            </a:r>
            <a:r>
              <a:rPr sz="1000" spc="-10" dirty="0">
                <a:solidFill>
                  <a:srgbClr val="B0000F"/>
                </a:solidFill>
                <a:latin typeface="Calibri"/>
                <a:cs typeface="Calibri"/>
              </a:rPr>
              <a:t> </a:t>
            </a:r>
            <a:r>
              <a:rPr sz="1000" spc="-25" dirty="0">
                <a:solidFill>
                  <a:srgbClr val="B0000F"/>
                </a:solidFill>
                <a:latin typeface="Calibri"/>
                <a:cs typeface="Calibri"/>
              </a:rPr>
              <a:t>and</a:t>
            </a:r>
            <a:r>
              <a:rPr sz="1000" dirty="0">
                <a:solidFill>
                  <a:srgbClr val="B0000F"/>
                </a:solidFill>
                <a:latin typeface="Calibri"/>
                <a:cs typeface="Calibri"/>
              </a:rPr>
              <a:t> adapting to</a:t>
            </a:r>
            <a:r>
              <a:rPr sz="1000" spc="-15" dirty="0">
                <a:solidFill>
                  <a:srgbClr val="B0000F"/>
                </a:solidFill>
                <a:latin typeface="Calibri"/>
                <a:cs typeface="Calibri"/>
              </a:rPr>
              <a:t> </a:t>
            </a:r>
            <a:r>
              <a:rPr sz="1000" dirty="0">
                <a:solidFill>
                  <a:srgbClr val="B0000F"/>
                </a:solidFill>
                <a:latin typeface="Calibri"/>
                <a:cs typeface="Calibri"/>
              </a:rPr>
              <a:t>be</a:t>
            </a:r>
            <a:r>
              <a:rPr sz="1000" spc="-10" dirty="0">
                <a:solidFill>
                  <a:srgbClr val="B0000F"/>
                </a:solidFill>
                <a:latin typeface="Calibri"/>
                <a:cs typeface="Calibri"/>
              </a:rPr>
              <a:t> </a:t>
            </a:r>
            <a:r>
              <a:rPr sz="1000" dirty="0">
                <a:solidFill>
                  <a:srgbClr val="B0000F"/>
                </a:solidFill>
                <a:latin typeface="Calibri"/>
                <a:cs typeface="Calibri"/>
              </a:rPr>
              <a:t>response</a:t>
            </a:r>
            <a:r>
              <a:rPr sz="1000" spc="-10" dirty="0">
                <a:solidFill>
                  <a:srgbClr val="B0000F"/>
                </a:solidFill>
                <a:latin typeface="Calibri"/>
                <a:cs typeface="Calibri"/>
              </a:rPr>
              <a:t> ready.</a:t>
            </a:r>
            <a:endParaRPr sz="1000">
              <a:latin typeface="Calibri"/>
              <a:cs typeface="Calibri"/>
            </a:endParaRPr>
          </a:p>
        </p:txBody>
      </p:sp>
      <p:sp>
        <p:nvSpPr>
          <p:cNvPr id="10" name="object 10"/>
          <p:cNvSpPr txBox="1"/>
          <p:nvPr/>
        </p:nvSpPr>
        <p:spPr>
          <a:xfrm>
            <a:off x="2993550" y="799004"/>
            <a:ext cx="354965" cy="179070"/>
          </a:xfrm>
          <a:prstGeom prst="rect">
            <a:avLst/>
          </a:prstGeom>
        </p:spPr>
        <p:txBody>
          <a:bodyPr vert="horz" wrap="square" lIns="0" tIns="13335" rIns="0" bIns="0" rtlCol="0">
            <a:spAutoFit/>
          </a:bodyPr>
          <a:lstStyle/>
          <a:p>
            <a:pPr marL="12700">
              <a:lnSpc>
                <a:spcPct val="100000"/>
              </a:lnSpc>
              <a:spcBef>
                <a:spcPts val="105"/>
              </a:spcBef>
            </a:pPr>
            <a:r>
              <a:rPr sz="1000" b="1" spc="-10" dirty="0">
                <a:latin typeface="Calibri"/>
                <a:cs typeface="Calibri"/>
              </a:rPr>
              <a:t>Vision</a:t>
            </a:r>
            <a:endParaRPr sz="1000">
              <a:latin typeface="Calibri"/>
              <a:cs typeface="Calibri"/>
            </a:endParaRPr>
          </a:p>
        </p:txBody>
      </p:sp>
      <p:sp>
        <p:nvSpPr>
          <p:cNvPr id="11" name="object 11"/>
          <p:cNvSpPr txBox="1"/>
          <p:nvPr/>
        </p:nvSpPr>
        <p:spPr>
          <a:xfrm>
            <a:off x="5890169" y="803229"/>
            <a:ext cx="441959" cy="179070"/>
          </a:xfrm>
          <a:prstGeom prst="rect">
            <a:avLst/>
          </a:prstGeom>
        </p:spPr>
        <p:txBody>
          <a:bodyPr vert="horz" wrap="square" lIns="0" tIns="13335" rIns="0" bIns="0" rtlCol="0">
            <a:spAutoFit/>
          </a:bodyPr>
          <a:lstStyle/>
          <a:p>
            <a:pPr marL="12700">
              <a:lnSpc>
                <a:spcPct val="100000"/>
              </a:lnSpc>
              <a:spcBef>
                <a:spcPts val="105"/>
              </a:spcBef>
            </a:pPr>
            <a:r>
              <a:rPr sz="1000" b="1" spc="-10" dirty="0">
                <a:latin typeface="Calibri"/>
                <a:cs typeface="Calibri"/>
              </a:rPr>
              <a:t>Mission</a:t>
            </a:r>
            <a:endParaRPr sz="1000">
              <a:latin typeface="Calibri"/>
              <a:cs typeface="Calibri"/>
            </a:endParaRPr>
          </a:p>
        </p:txBody>
      </p:sp>
      <p:grpSp>
        <p:nvGrpSpPr>
          <p:cNvPr id="12" name="object 12"/>
          <p:cNvGrpSpPr/>
          <p:nvPr/>
        </p:nvGrpSpPr>
        <p:grpSpPr>
          <a:xfrm>
            <a:off x="2832154" y="1464241"/>
            <a:ext cx="886460" cy="984885"/>
            <a:chOff x="2832154" y="1464241"/>
            <a:chExt cx="886460" cy="984885"/>
          </a:xfrm>
        </p:grpSpPr>
        <p:sp>
          <p:nvSpPr>
            <p:cNvPr id="13" name="object 13"/>
            <p:cNvSpPr/>
            <p:nvPr/>
          </p:nvSpPr>
          <p:spPr>
            <a:xfrm>
              <a:off x="2832154" y="1464241"/>
              <a:ext cx="886460" cy="984885"/>
            </a:xfrm>
            <a:custGeom>
              <a:avLst/>
              <a:gdLst/>
              <a:ahLst/>
              <a:cxnLst/>
              <a:rect l="l" t="t" r="r" b="b"/>
              <a:pathLst>
                <a:path w="886460" h="984885">
                  <a:moveTo>
                    <a:pt x="437464" y="0"/>
                  </a:moveTo>
                  <a:lnTo>
                    <a:pt x="390897" y="4324"/>
                  </a:lnTo>
                  <a:lnTo>
                    <a:pt x="345429" y="13217"/>
                  </a:lnTo>
                  <a:lnTo>
                    <a:pt x="301381" y="26467"/>
                  </a:lnTo>
                  <a:lnTo>
                    <a:pt x="259070" y="43863"/>
                  </a:lnTo>
                  <a:lnTo>
                    <a:pt x="218817" y="65193"/>
                  </a:lnTo>
                  <a:lnTo>
                    <a:pt x="180941" y="90246"/>
                  </a:lnTo>
                  <a:lnTo>
                    <a:pt x="145762" y="118812"/>
                  </a:lnTo>
                  <a:lnTo>
                    <a:pt x="113598" y="150678"/>
                  </a:lnTo>
                  <a:lnTo>
                    <a:pt x="84769" y="185633"/>
                  </a:lnTo>
                  <a:lnTo>
                    <a:pt x="59594" y="223467"/>
                  </a:lnTo>
                  <a:lnTo>
                    <a:pt x="38393" y="263969"/>
                  </a:lnTo>
                  <a:lnTo>
                    <a:pt x="21485" y="306926"/>
                  </a:lnTo>
                  <a:lnTo>
                    <a:pt x="9189" y="352127"/>
                  </a:lnTo>
                  <a:lnTo>
                    <a:pt x="1984" y="398177"/>
                  </a:lnTo>
                  <a:lnTo>
                    <a:pt x="0" y="443626"/>
                  </a:lnTo>
                  <a:lnTo>
                    <a:pt x="3025" y="488174"/>
                  </a:lnTo>
                  <a:lnTo>
                    <a:pt x="10852" y="531522"/>
                  </a:lnTo>
                  <a:lnTo>
                    <a:pt x="23268" y="573369"/>
                  </a:lnTo>
                  <a:lnTo>
                    <a:pt x="40065" y="613416"/>
                  </a:lnTo>
                  <a:lnTo>
                    <a:pt x="61032" y="651363"/>
                  </a:lnTo>
                  <a:lnTo>
                    <a:pt x="85958" y="686911"/>
                  </a:lnTo>
                  <a:lnTo>
                    <a:pt x="114634" y="719759"/>
                  </a:lnTo>
                  <a:lnTo>
                    <a:pt x="146850" y="749608"/>
                  </a:lnTo>
                  <a:lnTo>
                    <a:pt x="182395" y="776158"/>
                  </a:lnTo>
                  <a:lnTo>
                    <a:pt x="221059" y="799110"/>
                  </a:lnTo>
                  <a:lnTo>
                    <a:pt x="262632" y="818163"/>
                  </a:lnTo>
                  <a:lnTo>
                    <a:pt x="306904" y="833018"/>
                  </a:lnTo>
                  <a:lnTo>
                    <a:pt x="353664" y="843376"/>
                  </a:lnTo>
                  <a:lnTo>
                    <a:pt x="436506" y="984473"/>
                  </a:lnTo>
                  <a:lnTo>
                    <a:pt x="522739" y="840048"/>
                  </a:lnTo>
                  <a:lnTo>
                    <a:pt x="570217" y="827677"/>
                  </a:lnTo>
                  <a:lnTo>
                    <a:pt x="615538" y="810678"/>
                  </a:lnTo>
                  <a:lnTo>
                    <a:pt x="658404" y="789341"/>
                  </a:lnTo>
                  <a:lnTo>
                    <a:pt x="698516" y="763955"/>
                  </a:lnTo>
                  <a:lnTo>
                    <a:pt x="735575" y="734809"/>
                  </a:lnTo>
                  <a:lnTo>
                    <a:pt x="769283" y="702191"/>
                  </a:lnTo>
                  <a:lnTo>
                    <a:pt x="799340" y="666392"/>
                  </a:lnTo>
                  <a:lnTo>
                    <a:pt x="825449" y="627701"/>
                  </a:lnTo>
                  <a:lnTo>
                    <a:pt x="847310" y="586406"/>
                  </a:lnTo>
                  <a:lnTo>
                    <a:pt x="864625" y="542796"/>
                  </a:lnTo>
                  <a:lnTo>
                    <a:pt x="877095" y="497161"/>
                  </a:lnTo>
                  <a:lnTo>
                    <a:pt x="884298" y="451108"/>
                  </a:lnTo>
                  <a:lnTo>
                    <a:pt x="886281" y="405657"/>
                  </a:lnTo>
                  <a:lnTo>
                    <a:pt x="883254" y="361107"/>
                  </a:lnTo>
                  <a:lnTo>
                    <a:pt x="875427" y="317758"/>
                  </a:lnTo>
                  <a:lnTo>
                    <a:pt x="863010" y="275910"/>
                  </a:lnTo>
                  <a:lnTo>
                    <a:pt x="846213" y="235862"/>
                  </a:lnTo>
                  <a:lnTo>
                    <a:pt x="825247" y="197914"/>
                  </a:lnTo>
                  <a:lnTo>
                    <a:pt x="800321" y="162366"/>
                  </a:lnTo>
                  <a:lnTo>
                    <a:pt x="771646" y="129517"/>
                  </a:lnTo>
                  <a:lnTo>
                    <a:pt x="739431" y="99668"/>
                  </a:lnTo>
                  <a:lnTo>
                    <a:pt x="703887" y="73118"/>
                  </a:lnTo>
                  <a:lnTo>
                    <a:pt x="665224" y="50166"/>
                  </a:lnTo>
                  <a:lnTo>
                    <a:pt x="623652" y="31112"/>
                  </a:lnTo>
                  <a:lnTo>
                    <a:pt x="579380" y="16257"/>
                  </a:lnTo>
                  <a:lnTo>
                    <a:pt x="532620" y="5900"/>
                  </a:lnTo>
                  <a:lnTo>
                    <a:pt x="484812" y="454"/>
                  </a:lnTo>
                  <a:lnTo>
                    <a:pt x="437464" y="0"/>
                  </a:lnTo>
                  <a:close/>
                </a:path>
              </a:pathLst>
            </a:custGeom>
            <a:solidFill>
              <a:srgbClr val="5B9BD4"/>
            </a:solidFill>
          </p:spPr>
          <p:txBody>
            <a:bodyPr wrap="square" lIns="0" tIns="0" rIns="0" bIns="0" rtlCol="0"/>
            <a:lstStyle/>
            <a:p>
              <a:endParaRPr/>
            </a:p>
          </p:txBody>
        </p:sp>
        <p:sp>
          <p:nvSpPr>
            <p:cNvPr id="14" name="object 14"/>
            <p:cNvSpPr/>
            <p:nvPr/>
          </p:nvSpPr>
          <p:spPr>
            <a:xfrm>
              <a:off x="3061271" y="1714372"/>
              <a:ext cx="433070" cy="318135"/>
            </a:xfrm>
            <a:custGeom>
              <a:avLst/>
              <a:gdLst/>
              <a:ahLst/>
              <a:cxnLst/>
              <a:rect l="l" t="t" r="r" b="b"/>
              <a:pathLst>
                <a:path w="433070" h="318135">
                  <a:moveTo>
                    <a:pt x="342379" y="47942"/>
                  </a:moveTo>
                  <a:lnTo>
                    <a:pt x="323202" y="0"/>
                  </a:lnTo>
                  <a:lnTo>
                    <a:pt x="64782" y="105740"/>
                  </a:lnTo>
                  <a:lnTo>
                    <a:pt x="90639" y="105778"/>
                  </a:lnTo>
                  <a:lnTo>
                    <a:pt x="317741" y="12877"/>
                  </a:lnTo>
                  <a:lnTo>
                    <a:pt x="332549" y="49911"/>
                  </a:lnTo>
                  <a:lnTo>
                    <a:pt x="342379" y="47942"/>
                  </a:lnTo>
                  <a:close/>
                </a:path>
                <a:path w="433070" h="318135">
                  <a:moveTo>
                    <a:pt x="393827" y="105765"/>
                  </a:moveTo>
                  <a:lnTo>
                    <a:pt x="383806" y="54762"/>
                  </a:lnTo>
                  <a:lnTo>
                    <a:pt x="127508" y="105740"/>
                  </a:lnTo>
                  <a:lnTo>
                    <a:pt x="177711" y="105778"/>
                  </a:lnTo>
                  <a:lnTo>
                    <a:pt x="376059" y="66319"/>
                  </a:lnTo>
                  <a:lnTo>
                    <a:pt x="383806" y="105765"/>
                  </a:lnTo>
                  <a:lnTo>
                    <a:pt x="393827" y="105765"/>
                  </a:lnTo>
                  <a:close/>
                </a:path>
                <a:path w="433070" h="318135">
                  <a:moveTo>
                    <a:pt x="432523" y="120650"/>
                  </a:moveTo>
                  <a:lnTo>
                    <a:pt x="0" y="120650"/>
                  </a:lnTo>
                  <a:lnTo>
                    <a:pt x="0" y="130810"/>
                  </a:lnTo>
                  <a:lnTo>
                    <a:pt x="0" y="307390"/>
                  </a:lnTo>
                  <a:lnTo>
                    <a:pt x="0" y="317550"/>
                  </a:lnTo>
                  <a:lnTo>
                    <a:pt x="432523" y="317550"/>
                  </a:lnTo>
                  <a:lnTo>
                    <a:pt x="432523" y="307390"/>
                  </a:lnTo>
                  <a:lnTo>
                    <a:pt x="9829" y="307390"/>
                  </a:lnTo>
                  <a:lnTo>
                    <a:pt x="9829" y="130810"/>
                  </a:lnTo>
                  <a:lnTo>
                    <a:pt x="422694" y="130810"/>
                  </a:lnTo>
                  <a:lnTo>
                    <a:pt x="422694" y="307365"/>
                  </a:lnTo>
                  <a:lnTo>
                    <a:pt x="432523" y="307365"/>
                  </a:lnTo>
                  <a:lnTo>
                    <a:pt x="432523" y="130810"/>
                  </a:lnTo>
                  <a:lnTo>
                    <a:pt x="432523" y="130352"/>
                  </a:lnTo>
                  <a:lnTo>
                    <a:pt x="432523" y="120650"/>
                  </a:lnTo>
                  <a:close/>
                </a:path>
              </a:pathLst>
            </a:custGeom>
            <a:solidFill>
              <a:srgbClr val="FFFFFF"/>
            </a:solidFill>
          </p:spPr>
          <p:txBody>
            <a:bodyPr wrap="square" lIns="0" tIns="0" rIns="0" bIns="0" rtlCol="0"/>
            <a:lstStyle/>
            <a:p>
              <a:endParaRPr/>
            </a:p>
          </p:txBody>
        </p:sp>
        <p:pic>
          <p:nvPicPr>
            <p:cNvPr id="15" name="object 15"/>
            <p:cNvPicPr/>
            <p:nvPr/>
          </p:nvPicPr>
          <p:blipFill>
            <a:blip r:embed="rId4" cstate="print"/>
            <a:stretch>
              <a:fillRect/>
            </a:stretch>
          </p:blipFill>
          <p:spPr>
            <a:xfrm>
              <a:off x="3242158" y="1888974"/>
              <a:ext cx="70765" cy="88506"/>
            </a:xfrm>
            <a:prstGeom prst="rect">
              <a:avLst/>
            </a:prstGeom>
          </p:spPr>
        </p:pic>
        <p:sp>
          <p:nvSpPr>
            <p:cNvPr id="16" name="object 16"/>
            <p:cNvSpPr/>
            <p:nvPr/>
          </p:nvSpPr>
          <p:spPr>
            <a:xfrm>
              <a:off x="3090761" y="1864397"/>
              <a:ext cx="374015" cy="137795"/>
            </a:xfrm>
            <a:custGeom>
              <a:avLst/>
              <a:gdLst/>
              <a:ahLst/>
              <a:cxnLst/>
              <a:rect l="l" t="t" r="r" b="b"/>
              <a:pathLst>
                <a:path w="374014" h="137794">
                  <a:moveTo>
                    <a:pt x="83820" y="66967"/>
                  </a:moveTo>
                  <a:lnTo>
                    <a:pt x="81635" y="59004"/>
                  </a:lnTo>
                  <a:lnTo>
                    <a:pt x="81051" y="56870"/>
                  </a:lnTo>
                  <a:lnTo>
                    <a:pt x="75869" y="51689"/>
                  </a:lnTo>
                  <a:lnTo>
                    <a:pt x="73710" y="51104"/>
                  </a:lnTo>
                  <a:lnTo>
                    <a:pt x="73710" y="63398"/>
                  </a:lnTo>
                  <a:lnTo>
                    <a:pt x="73710" y="74269"/>
                  </a:lnTo>
                  <a:lnTo>
                    <a:pt x="69316" y="78663"/>
                  </a:lnTo>
                  <a:lnTo>
                    <a:pt x="58458" y="78663"/>
                  </a:lnTo>
                  <a:lnTo>
                    <a:pt x="54063" y="74269"/>
                  </a:lnTo>
                  <a:lnTo>
                    <a:pt x="54063" y="63398"/>
                  </a:lnTo>
                  <a:lnTo>
                    <a:pt x="58458" y="59004"/>
                  </a:lnTo>
                  <a:lnTo>
                    <a:pt x="69316" y="59004"/>
                  </a:lnTo>
                  <a:lnTo>
                    <a:pt x="73710" y="63398"/>
                  </a:lnTo>
                  <a:lnTo>
                    <a:pt x="73710" y="51104"/>
                  </a:lnTo>
                  <a:lnTo>
                    <a:pt x="69253" y="49885"/>
                  </a:lnTo>
                  <a:lnTo>
                    <a:pt x="61429" y="49326"/>
                  </a:lnTo>
                  <a:lnTo>
                    <a:pt x="54317" y="51689"/>
                  </a:lnTo>
                  <a:lnTo>
                    <a:pt x="48501" y="56629"/>
                  </a:lnTo>
                  <a:lnTo>
                    <a:pt x="44958" y="63614"/>
                  </a:lnTo>
                  <a:lnTo>
                    <a:pt x="44018" y="66967"/>
                  </a:lnTo>
                  <a:lnTo>
                    <a:pt x="43992" y="70739"/>
                  </a:lnTo>
                  <a:lnTo>
                    <a:pt x="46761" y="80822"/>
                  </a:lnTo>
                  <a:lnTo>
                    <a:pt x="51904" y="85966"/>
                  </a:lnTo>
                  <a:lnTo>
                    <a:pt x="58572" y="87807"/>
                  </a:lnTo>
                  <a:lnTo>
                    <a:pt x="66382" y="88366"/>
                  </a:lnTo>
                  <a:lnTo>
                    <a:pt x="73558" y="85966"/>
                  </a:lnTo>
                  <a:lnTo>
                    <a:pt x="79311" y="81051"/>
                  </a:lnTo>
                  <a:lnTo>
                    <a:pt x="79425" y="80822"/>
                  </a:lnTo>
                  <a:lnTo>
                    <a:pt x="80518" y="78663"/>
                  </a:lnTo>
                  <a:lnTo>
                    <a:pt x="82854" y="74066"/>
                  </a:lnTo>
                  <a:lnTo>
                    <a:pt x="83781" y="70739"/>
                  </a:lnTo>
                  <a:lnTo>
                    <a:pt x="83820" y="66967"/>
                  </a:lnTo>
                  <a:close/>
                </a:path>
                <a:path w="374014" h="137794">
                  <a:moveTo>
                    <a:pt x="329438" y="61455"/>
                  </a:moveTo>
                  <a:lnTo>
                    <a:pt x="328066" y="59004"/>
                  </a:lnTo>
                  <a:lnTo>
                    <a:pt x="326059" y="55397"/>
                  </a:lnTo>
                  <a:lnTo>
                    <a:pt x="320459" y="52108"/>
                  </a:lnTo>
                  <a:lnTo>
                    <a:pt x="319481" y="51739"/>
                  </a:lnTo>
                  <a:lnTo>
                    <a:pt x="319481" y="63398"/>
                  </a:lnTo>
                  <a:lnTo>
                    <a:pt x="319481" y="74269"/>
                  </a:lnTo>
                  <a:lnTo>
                    <a:pt x="315087" y="78663"/>
                  </a:lnTo>
                  <a:lnTo>
                    <a:pt x="304215" y="78663"/>
                  </a:lnTo>
                  <a:lnTo>
                    <a:pt x="299821" y="74269"/>
                  </a:lnTo>
                  <a:lnTo>
                    <a:pt x="299821" y="63398"/>
                  </a:lnTo>
                  <a:lnTo>
                    <a:pt x="304215" y="59004"/>
                  </a:lnTo>
                  <a:lnTo>
                    <a:pt x="315087" y="59004"/>
                  </a:lnTo>
                  <a:lnTo>
                    <a:pt x="319481" y="63398"/>
                  </a:lnTo>
                  <a:lnTo>
                    <a:pt x="319481" y="51739"/>
                  </a:lnTo>
                  <a:lnTo>
                    <a:pt x="313067" y="49314"/>
                  </a:lnTo>
                  <a:lnTo>
                    <a:pt x="305435" y="49580"/>
                  </a:lnTo>
                  <a:lnTo>
                    <a:pt x="298462" y="52679"/>
                  </a:lnTo>
                  <a:lnTo>
                    <a:pt x="293027" y="58420"/>
                  </a:lnTo>
                  <a:lnTo>
                    <a:pt x="291122" y="61455"/>
                  </a:lnTo>
                  <a:lnTo>
                    <a:pt x="290029" y="65138"/>
                  </a:lnTo>
                  <a:lnTo>
                    <a:pt x="289991" y="68821"/>
                  </a:lnTo>
                  <a:lnTo>
                    <a:pt x="291541" y="76492"/>
                  </a:lnTo>
                  <a:lnTo>
                    <a:pt x="295770" y="82753"/>
                  </a:lnTo>
                  <a:lnTo>
                    <a:pt x="302031" y="86969"/>
                  </a:lnTo>
                  <a:lnTo>
                    <a:pt x="309689" y="88519"/>
                  </a:lnTo>
                  <a:lnTo>
                    <a:pt x="311023" y="88519"/>
                  </a:lnTo>
                  <a:lnTo>
                    <a:pt x="326199" y="78663"/>
                  </a:lnTo>
                  <a:lnTo>
                    <a:pt x="328256" y="74841"/>
                  </a:lnTo>
                  <a:lnTo>
                    <a:pt x="328345" y="74269"/>
                  </a:lnTo>
                  <a:lnTo>
                    <a:pt x="329311" y="67957"/>
                  </a:lnTo>
                  <a:lnTo>
                    <a:pt x="329361" y="65138"/>
                  </a:lnTo>
                  <a:lnTo>
                    <a:pt x="329438" y="61455"/>
                  </a:lnTo>
                  <a:close/>
                </a:path>
                <a:path w="374014" h="137794">
                  <a:moveTo>
                    <a:pt x="373545" y="14744"/>
                  </a:moveTo>
                  <a:lnTo>
                    <a:pt x="368630" y="9829"/>
                  </a:lnTo>
                  <a:lnTo>
                    <a:pt x="363715" y="4914"/>
                  </a:lnTo>
                  <a:lnTo>
                    <a:pt x="363715" y="18821"/>
                  </a:lnTo>
                  <a:lnTo>
                    <a:pt x="363715" y="118859"/>
                  </a:lnTo>
                  <a:lnTo>
                    <a:pt x="354736" y="127838"/>
                  </a:lnTo>
                  <a:lnTo>
                    <a:pt x="23736" y="127838"/>
                  </a:lnTo>
                  <a:lnTo>
                    <a:pt x="9829" y="113944"/>
                  </a:lnTo>
                  <a:lnTo>
                    <a:pt x="9829" y="23749"/>
                  </a:lnTo>
                  <a:lnTo>
                    <a:pt x="23736" y="9829"/>
                  </a:lnTo>
                  <a:lnTo>
                    <a:pt x="354736" y="9829"/>
                  </a:lnTo>
                  <a:lnTo>
                    <a:pt x="363715" y="18821"/>
                  </a:lnTo>
                  <a:lnTo>
                    <a:pt x="363715" y="4914"/>
                  </a:lnTo>
                  <a:lnTo>
                    <a:pt x="358800" y="0"/>
                  </a:lnTo>
                  <a:lnTo>
                    <a:pt x="19659" y="0"/>
                  </a:lnTo>
                  <a:lnTo>
                    <a:pt x="0" y="19659"/>
                  </a:lnTo>
                  <a:lnTo>
                    <a:pt x="0" y="118008"/>
                  </a:lnTo>
                  <a:lnTo>
                    <a:pt x="19659" y="137668"/>
                  </a:lnTo>
                  <a:lnTo>
                    <a:pt x="358800" y="137668"/>
                  </a:lnTo>
                  <a:lnTo>
                    <a:pt x="368630" y="127838"/>
                  </a:lnTo>
                  <a:lnTo>
                    <a:pt x="373545" y="122923"/>
                  </a:lnTo>
                  <a:lnTo>
                    <a:pt x="373545" y="14744"/>
                  </a:lnTo>
                  <a:close/>
                </a:path>
              </a:pathLst>
            </a:custGeom>
            <a:solidFill>
              <a:srgbClr val="FFFFFF"/>
            </a:solidFill>
          </p:spPr>
          <p:txBody>
            <a:bodyPr wrap="square" lIns="0" tIns="0" rIns="0" bIns="0" rtlCol="0"/>
            <a:lstStyle/>
            <a:p>
              <a:endParaRPr/>
            </a:p>
          </p:txBody>
        </p:sp>
      </p:grpSp>
      <p:grpSp>
        <p:nvGrpSpPr>
          <p:cNvPr id="17" name="object 17"/>
          <p:cNvGrpSpPr/>
          <p:nvPr/>
        </p:nvGrpSpPr>
        <p:grpSpPr>
          <a:xfrm>
            <a:off x="4347404" y="1489715"/>
            <a:ext cx="886460" cy="984885"/>
            <a:chOff x="4347404" y="1489715"/>
            <a:chExt cx="886460" cy="984885"/>
          </a:xfrm>
        </p:grpSpPr>
        <p:sp>
          <p:nvSpPr>
            <p:cNvPr id="18" name="object 18"/>
            <p:cNvSpPr/>
            <p:nvPr/>
          </p:nvSpPr>
          <p:spPr>
            <a:xfrm>
              <a:off x="4347404" y="1489715"/>
              <a:ext cx="886460" cy="984885"/>
            </a:xfrm>
            <a:custGeom>
              <a:avLst/>
              <a:gdLst/>
              <a:ahLst/>
              <a:cxnLst/>
              <a:rect l="l" t="t" r="r" b="b"/>
              <a:pathLst>
                <a:path w="886460" h="984885">
                  <a:moveTo>
                    <a:pt x="437464" y="0"/>
                  </a:moveTo>
                  <a:lnTo>
                    <a:pt x="390897" y="4324"/>
                  </a:lnTo>
                  <a:lnTo>
                    <a:pt x="345429" y="13217"/>
                  </a:lnTo>
                  <a:lnTo>
                    <a:pt x="301381" y="26467"/>
                  </a:lnTo>
                  <a:lnTo>
                    <a:pt x="259070" y="43863"/>
                  </a:lnTo>
                  <a:lnTo>
                    <a:pt x="218817" y="65193"/>
                  </a:lnTo>
                  <a:lnTo>
                    <a:pt x="180941" y="90246"/>
                  </a:lnTo>
                  <a:lnTo>
                    <a:pt x="145762" y="118812"/>
                  </a:lnTo>
                  <a:lnTo>
                    <a:pt x="113598" y="150678"/>
                  </a:lnTo>
                  <a:lnTo>
                    <a:pt x="84769" y="185633"/>
                  </a:lnTo>
                  <a:lnTo>
                    <a:pt x="59594" y="223467"/>
                  </a:lnTo>
                  <a:lnTo>
                    <a:pt x="38393" y="263969"/>
                  </a:lnTo>
                  <a:lnTo>
                    <a:pt x="21485" y="306926"/>
                  </a:lnTo>
                  <a:lnTo>
                    <a:pt x="9189" y="352127"/>
                  </a:lnTo>
                  <a:lnTo>
                    <a:pt x="1984" y="398177"/>
                  </a:lnTo>
                  <a:lnTo>
                    <a:pt x="0" y="443626"/>
                  </a:lnTo>
                  <a:lnTo>
                    <a:pt x="3025" y="488174"/>
                  </a:lnTo>
                  <a:lnTo>
                    <a:pt x="10852" y="531522"/>
                  </a:lnTo>
                  <a:lnTo>
                    <a:pt x="23268" y="573369"/>
                  </a:lnTo>
                  <a:lnTo>
                    <a:pt x="40065" y="613416"/>
                  </a:lnTo>
                  <a:lnTo>
                    <a:pt x="61032" y="651363"/>
                  </a:lnTo>
                  <a:lnTo>
                    <a:pt x="85958" y="686911"/>
                  </a:lnTo>
                  <a:lnTo>
                    <a:pt x="114634" y="719759"/>
                  </a:lnTo>
                  <a:lnTo>
                    <a:pt x="146850" y="749608"/>
                  </a:lnTo>
                  <a:lnTo>
                    <a:pt x="182395" y="776158"/>
                  </a:lnTo>
                  <a:lnTo>
                    <a:pt x="221059" y="799110"/>
                  </a:lnTo>
                  <a:lnTo>
                    <a:pt x="262632" y="818163"/>
                  </a:lnTo>
                  <a:lnTo>
                    <a:pt x="306904" y="833018"/>
                  </a:lnTo>
                  <a:lnTo>
                    <a:pt x="353664" y="843376"/>
                  </a:lnTo>
                  <a:lnTo>
                    <a:pt x="436506" y="984473"/>
                  </a:lnTo>
                  <a:lnTo>
                    <a:pt x="522739" y="840048"/>
                  </a:lnTo>
                  <a:lnTo>
                    <a:pt x="570217" y="827677"/>
                  </a:lnTo>
                  <a:lnTo>
                    <a:pt x="615538" y="810678"/>
                  </a:lnTo>
                  <a:lnTo>
                    <a:pt x="658404" y="789341"/>
                  </a:lnTo>
                  <a:lnTo>
                    <a:pt x="698516" y="763955"/>
                  </a:lnTo>
                  <a:lnTo>
                    <a:pt x="735575" y="734809"/>
                  </a:lnTo>
                  <a:lnTo>
                    <a:pt x="769283" y="702191"/>
                  </a:lnTo>
                  <a:lnTo>
                    <a:pt x="799340" y="666392"/>
                  </a:lnTo>
                  <a:lnTo>
                    <a:pt x="825449" y="627701"/>
                  </a:lnTo>
                  <a:lnTo>
                    <a:pt x="847310" y="586406"/>
                  </a:lnTo>
                  <a:lnTo>
                    <a:pt x="864625" y="542796"/>
                  </a:lnTo>
                  <a:lnTo>
                    <a:pt x="877095" y="497161"/>
                  </a:lnTo>
                  <a:lnTo>
                    <a:pt x="884298" y="451108"/>
                  </a:lnTo>
                  <a:lnTo>
                    <a:pt x="886280" y="405657"/>
                  </a:lnTo>
                  <a:lnTo>
                    <a:pt x="883252" y="361107"/>
                  </a:lnTo>
                  <a:lnTo>
                    <a:pt x="875425" y="317758"/>
                  </a:lnTo>
                  <a:lnTo>
                    <a:pt x="863007" y="275910"/>
                  </a:lnTo>
                  <a:lnTo>
                    <a:pt x="846210" y="235862"/>
                  </a:lnTo>
                  <a:lnTo>
                    <a:pt x="825243" y="197914"/>
                  </a:lnTo>
                  <a:lnTo>
                    <a:pt x="800316" y="162366"/>
                  </a:lnTo>
                  <a:lnTo>
                    <a:pt x="771641" y="129517"/>
                  </a:lnTo>
                  <a:lnTo>
                    <a:pt x="739426" y="99668"/>
                  </a:lnTo>
                  <a:lnTo>
                    <a:pt x="703882" y="73118"/>
                  </a:lnTo>
                  <a:lnTo>
                    <a:pt x="665219" y="50166"/>
                  </a:lnTo>
                  <a:lnTo>
                    <a:pt x="623648" y="31112"/>
                  </a:lnTo>
                  <a:lnTo>
                    <a:pt x="579378" y="16257"/>
                  </a:lnTo>
                  <a:lnTo>
                    <a:pt x="532620" y="5900"/>
                  </a:lnTo>
                  <a:lnTo>
                    <a:pt x="484812" y="454"/>
                  </a:lnTo>
                  <a:lnTo>
                    <a:pt x="437464" y="0"/>
                  </a:lnTo>
                  <a:close/>
                </a:path>
              </a:pathLst>
            </a:custGeom>
            <a:solidFill>
              <a:srgbClr val="FFC000"/>
            </a:solidFill>
          </p:spPr>
          <p:txBody>
            <a:bodyPr wrap="square" lIns="0" tIns="0" rIns="0" bIns="0" rtlCol="0"/>
            <a:lstStyle/>
            <a:p>
              <a:endParaRPr/>
            </a:p>
          </p:txBody>
        </p:sp>
        <p:pic>
          <p:nvPicPr>
            <p:cNvPr id="19" name="object 19"/>
            <p:cNvPicPr/>
            <p:nvPr/>
          </p:nvPicPr>
          <p:blipFill>
            <a:blip r:embed="rId5" cstate="print"/>
            <a:stretch>
              <a:fillRect/>
            </a:stretch>
          </p:blipFill>
          <p:spPr>
            <a:xfrm>
              <a:off x="4557869" y="1743464"/>
              <a:ext cx="470399" cy="293602"/>
            </a:xfrm>
            <a:prstGeom prst="rect">
              <a:avLst/>
            </a:prstGeom>
          </p:spPr>
        </p:pic>
      </p:grpSp>
      <p:grpSp>
        <p:nvGrpSpPr>
          <p:cNvPr id="20" name="object 20"/>
          <p:cNvGrpSpPr/>
          <p:nvPr/>
        </p:nvGrpSpPr>
        <p:grpSpPr>
          <a:xfrm>
            <a:off x="5824105" y="1464244"/>
            <a:ext cx="886460" cy="984885"/>
            <a:chOff x="5824105" y="1464244"/>
            <a:chExt cx="886460" cy="984885"/>
          </a:xfrm>
        </p:grpSpPr>
        <p:sp>
          <p:nvSpPr>
            <p:cNvPr id="21" name="object 21"/>
            <p:cNvSpPr/>
            <p:nvPr/>
          </p:nvSpPr>
          <p:spPr>
            <a:xfrm>
              <a:off x="5824105" y="1464244"/>
              <a:ext cx="886460" cy="984885"/>
            </a:xfrm>
            <a:custGeom>
              <a:avLst/>
              <a:gdLst/>
              <a:ahLst/>
              <a:cxnLst/>
              <a:rect l="l" t="t" r="r" b="b"/>
              <a:pathLst>
                <a:path w="886459" h="984885">
                  <a:moveTo>
                    <a:pt x="437464" y="0"/>
                  </a:moveTo>
                  <a:lnTo>
                    <a:pt x="390897" y="4324"/>
                  </a:lnTo>
                  <a:lnTo>
                    <a:pt x="345429" y="13217"/>
                  </a:lnTo>
                  <a:lnTo>
                    <a:pt x="301381" y="26467"/>
                  </a:lnTo>
                  <a:lnTo>
                    <a:pt x="259070" y="43863"/>
                  </a:lnTo>
                  <a:lnTo>
                    <a:pt x="218817" y="65193"/>
                  </a:lnTo>
                  <a:lnTo>
                    <a:pt x="180941" y="90246"/>
                  </a:lnTo>
                  <a:lnTo>
                    <a:pt x="145762" y="118812"/>
                  </a:lnTo>
                  <a:lnTo>
                    <a:pt x="113598" y="150678"/>
                  </a:lnTo>
                  <a:lnTo>
                    <a:pt x="84769" y="185633"/>
                  </a:lnTo>
                  <a:lnTo>
                    <a:pt x="59594" y="223467"/>
                  </a:lnTo>
                  <a:lnTo>
                    <a:pt x="38393" y="263969"/>
                  </a:lnTo>
                  <a:lnTo>
                    <a:pt x="21485" y="306926"/>
                  </a:lnTo>
                  <a:lnTo>
                    <a:pt x="9189" y="352127"/>
                  </a:lnTo>
                  <a:lnTo>
                    <a:pt x="1984" y="398177"/>
                  </a:lnTo>
                  <a:lnTo>
                    <a:pt x="0" y="443626"/>
                  </a:lnTo>
                  <a:lnTo>
                    <a:pt x="3025" y="488174"/>
                  </a:lnTo>
                  <a:lnTo>
                    <a:pt x="10852" y="531522"/>
                  </a:lnTo>
                  <a:lnTo>
                    <a:pt x="23268" y="573369"/>
                  </a:lnTo>
                  <a:lnTo>
                    <a:pt x="40065" y="613416"/>
                  </a:lnTo>
                  <a:lnTo>
                    <a:pt x="61032" y="651363"/>
                  </a:lnTo>
                  <a:lnTo>
                    <a:pt x="85958" y="686911"/>
                  </a:lnTo>
                  <a:lnTo>
                    <a:pt x="114634" y="719759"/>
                  </a:lnTo>
                  <a:lnTo>
                    <a:pt x="146850" y="749608"/>
                  </a:lnTo>
                  <a:lnTo>
                    <a:pt x="182395" y="776158"/>
                  </a:lnTo>
                  <a:lnTo>
                    <a:pt x="221059" y="799110"/>
                  </a:lnTo>
                  <a:lnTo>
                    <a:pt x="262632" y="818163"/>
                  </a:lnTo>
                  <a:lnTo>
                    <a:pt x="306904" y="833018"/>
                  </a:lnTo>
                  <a:lnTo>
                    <a:pt x="353664" y="843376"/>
                  </a:lnTo>
                  <a:lnTo>
                    <a:pt x="436506" y="984473"/>
                  </a:lnTo>
                  <a:lnTo>
                    <a:pt x="522739" y="840048"/>
                  </a:lnTo>
                  <a:lnTo>
                    <a:pt x="570217" y="827677"/>
                  </a:lnTo>
                  <a:lnTo>
                    <a:pt x="615538" y="810678"/>
                  </a:lnTo>
                  <a:lnTo>
                    <a:pt x="658404" y="789341"/>
                  </a:lnTo>
                  <a:lnTo>
                    <a:pt x="698516" y="763955"/>
                  </a:lnTo>
                  <a:lnTo>
                    <a:pt x="735575" y="734809"/>
                  </a:lnTo>
                  <a:lnTo>
                    <a:pt x="769283" y="702191"/>
                  </a:lnTo>
                  <a:lnTo>
                    <a:pt x="799340" y="666392"/>
                  </a:lnTo>
                  <a:lnTo>
                    <a:pt x="825449" y="627701"/>
                  </a:lnTo>
                  <a:lnTo>
                    <a:pt x="847310" y="586406"/>
                  </a:lnTo>
                  <a:lnTo>
                    <a:pt x="864625" y="542796"/>
                  </a:lnTo>
                  <a:lnTo>
                    <a:pt x="877095" y="497161"/>
                  </a:lnTo>
                  <a:lnTo>
                    <a:pt x="884298" y="451108"/>
                  </a:lnTo>
                  <a:lnTo>
                    <a:pt x="886281" y="405657"/>
                  </a:lnTo>
                  <a:lnTo>
                    <a:pt x="883254" y="361107"/>
                  </a:lnTo>
                  <a:lnTo>
                    <a:pt x="875427" y="317758"/>
                  </a:lnTo>
                  <a:lnTo>
                    <a:pt x="863010" y="275910"/>
                  </a:lnTo>
                  <a:lnTo>
                    <a:pt x="846213" y="235862"/>
                  </a:lnTo>
                  <a:lnTo>
                    <a:pt x="825247" y="197914"/>
                  </a:lnTo>
                  <a:lnTo>
                    <a:pt x="800321" y="162366"/>
                  </a:lnTo>
                  <a:lnTo>
                    <a:pt x="771646" y="129517"/>
                  </a:lnTo>
                  <a:lnTo>
                    <a:pt x="739431" y="99668"/>
                  </a:lnTo>
                  <a:lnTo>
                    <a:pt x="703887" y="73118"/>
                  </a:lnTo>
                  <a:lnTo>
                    <a:pt x="665224" y="50166"/>
                  </a:lnTo>
                  <a:lnTo>
                    <a:pt x="623652" y="31112"/>
                  </a:lnTo>
                  <a:lnTo>
                    <a:pt x="579380" y="16257"/>
                  </a:lnTo>
                  <a:lnTo>
                    <a:pt x="532620" y="5900"/>
                  </a:lnTo>
                  <a:lnTo>
                    <a:pt x="484812" y="454"/>
                  </a:lnTo>
                  <a:lnTo>
                    <a:pt x="437464" y="0"/>
                  </a:lnTo>
                  <a:close/>
                </a:path>
              </a:pathLst>
            </a:custGeom>
            <a:solidFill>
              <a:srgbClr val="EC7C30"/>
            </a:solidFill>
          </p:spPr>
          <p:txBody>
            <a:bodyPr wrap="square" lIns="0" tIns="0" rIns="0" bIns="0" rtlCol="0"/>
            <a:lstStyle/>
            <a:p>
              <a:endParaRPr/>
            </a:p>
          </p:txBody>
        </p:sp>
        <p:sp>
          <p:nvSpPr>
            <p:cNvPr id="22" name="object 22"/>
            <p:cNvSpPr/>
            <p:nvPr/>
          </p:nvSpPr>
          <p:spPr>
            <a:xfrm>
              <a:off x="6092152" y="1694042"/>
              <a:ext cx="355600" cy="355600"/>
            </a:xfrm>
            <a:custGeom>
              <a:avLst/>
              <a:gdLst/>
              <a:ahLst/>
              <a:cxnLst/>
              <a:rect l="l" t="t" r="r" b="b"/>
              <a:pathLst>
                <a:path w="355600" h="355600">
                  <a:moveTo>
                    <a:pt x="248948" y="50130"/>
                  </a:moveTo>
                  <a:lnTo>
                    <a:pt x="105946" y="50130"/>
                  </a:lnTo>
                  <a:lnTo>
                    <a:pt x="113571" y="46026"/>
                  </a:lnTo>
                  <a:lnTo>
                    <a:pt x="121538" y="42363"/>
                  </a:lnTo>
                  <a:lnTo>
                    <a:pt x="129799" y="39189"/>
                  </a:lnTo>
                  <a:lnTo>
                    <a:pt x="138304" y="36553"/>
                  </a:lnTo>
                  <a:lnTo>
                    <a:pt x="156571" y="0"/>
                  </a:lnTo>
                  <a:lnTo>
                    <a:pt x="198323" y="0"/>
                  </a:lnTo>
                  <a:lnTo>
                    <a:pt x="216068" y="36553"/>
                  </a:lnTo>
                  <a:lnTo>
                    <a:pt x="224582" y="39189"/>
                  </a:lnTo>
                  <a:lnTo>
                    <a:pt x="232899" y="42363"/>
                  </a:lnTo>
                  <a:lnTo>
                    <a:pt x="241022" y="46026"/>
                  </a:lnTo>
                  <a:lnTo>
                    <a:pt x="248948" y="50130"/>
                  </a:lnTo>
                  <a:close/>
                </a:path>
                <a:path w="355600" h="355600">
                  <a:moveTo>
                    <a:pt x="66803" y="318017"/>
                  </a:moveTo>
                  <a:lnTo>
                    <a:pt x="37055" y="288252"/>
                  </a:lnTo>
                  <a:lnTo>
                    <a:pt x="50102" y="249087"/>
                  </a:lnTo>
                  <a:lnTo>
                    <a:pt x="46001" y="241458"/>
                  </a:lnTo>
                  <a:lnTo>
                    <a:pt x="42339" y="233487"/>
                  </a:lnTo>
                  <a:lnTo>
                    <a:pt x="39167" y="225221"/>
                  </a:lnTo>
                  <a:lnTo>
                    <a:pt x="36533" y="216711"/>
                  </a:lnTo>
                  <a:lnTo>
                    <a:pt x="0" y="198434"/>
                  </a:lnTo>
                  <a:lnTo>
                    <a:pt x="0" y="156658"/>
                  </a:lnTo>
                  <a:lnTo>
                    <a:pt x="36533" y="138904"/>
                  </a:lnTo>
                  <a:lnTo>
                    <a:pt x="39167" y="130385"/>
                  </a:lnTo>
                  <a:lnTo>
                    <a:pt x="42339" y="122063"/>
                  </a:lnTo>
                  <a:lnTo>
                    <a:pt x="46001" y="113936"/>
                  </a:lnTo>
                  <a:lnTo>
                    <a:pt x="50102" y="106005"/>
                  </a:lnTo>
                  <a:lnTo>
                    <a:pt x="37055" y="66841"/>
                  </a:lnTo>
                  <a:lnTo>
                    <a:pt x="66803" y="37075"/>
                  </a:lnTo>
                  <a:lnTo>
                    <a:pt x="105946" y="50130"/>
                  </a:lnTo>
                  <a:lnTo>
                    <a:pt x="301139" y="50130"/>
                  </a:lnTo>
                  <a:lnTo>
                    <a:pt x="317839" y="66841"/>
                  </a:lnTo>
                  <a:lnTo>
                    <a:pt x="304792" y="106005"/>
                  </a:lnTo>
                  <a:lnTo>
                    <a:pt x="308894" y="113634"/>
                  </a:lnTo>
                  <a:lnTo>
                    <a:pt x="309467" y="114883"/>
                  </a:lnTo>
                  <a:lnTo>
                    <a:pt x="177447" y="114883"/>
                  </a:lnTo>
                  <a:lnTo>
                    <a:pt x="153130" y="119827"/>
                  </a:lnTo>
                  <a:lnTo>
                    <a:pt x="133216" y="133290"/>
                  </a:lnTo>
                  <a:lnTo>
                    <a:pt x="119760" y="153215"/>
                  </a:lnTo>
                  <a:lnTo>
                    <a:pt x="114819" y="177546"/>
                  </a:lnTo>
                  <a:lnTo>
                    <a:pt x="119760" y="201877"/>
                  </a:lnTo>
                  <a:lnTo>
                    <a:pt x="133216" y="221802"/>
                  </a:lnTo>
                  <a:lnTo>
                    <a:pt x="153130" y="235265"/>
                  </a:lnTo>
                  <a:lnTo>
                    <a:pt x="177447" y="240210"/>
                  </a:lnTo>
                  <a:lnTo>
                    <a:pt x="309842" y="240210"/>
                  </a:lnTo>
                  <a:lnTo>
                    <a:pt x="309416" y="241156"/>
                  </a:lnTo>
                  <a:lnTo>
                    <a:pt x="305314" y="249087"/>
                  </a:lnTo>
                  <a:lnTo>
                    <a:pt x="318361" y="288252"/>
                  </a:lnTo>
                  <a:lnTo>
                    <a:pt x="301660" y="304962"/>
                  </a:lnTo>
                  <a:lnTo>
                    <a:pt x="105946" y="304962"/>
                  </a:lnTo>
                  <a:lnTo>
                    <a:pt x="66803" y="318017"/>
                  </a:lnTo>
                  <a:close/>
                </a:path>
                <a:path w="355600" h="355600">
                  <a:moveTo>
                    <a:pt x="301139" y="50130"/>
                  </a:moveTo>
                  <a:lnTo>
                    <a:pt x="248948" y="50130"/>
                  </a:lnTo>
                  <a:lnTo>
                    <a:pt x="288091" y="37075"/>
                  </a:lnTo>
                  <a:lnTo>
                    <a:pt x="301139" y="50130"/>
                  </a:lnTo>
                  <a:close/>
                </a:path>
                <a:path w="355600" h="355600">
                  <a:moveTo>
                    <a:pt x="309842" y="240210"/>
                  </a:moveTo>
                  <a:lnTo>
                    <a:pt x="177447" y="240210"/>
                  </a:lnTo>
                  <a:lnTo>
                    <a:pt x="201765" y="235265"/>
                  </a:lnTo>
                  <a:lnTo>
                    <a:pt x="221679" y="221802"/>
                  </a:lnTo>
                  <a:lnTo>
                    <a:pt x="235134" y="201877"/>
                  </a:lnTo>
                  <a:lnTo>
                    <a:pt x="240076" y="177546"/>
                  </a:lnTo>
                  <a:lnTo>
                    <a:pt x="235134" y="153215"/>
                  </a:lnTo>
                  <a:lnTo>
                    <a:pt x="221679" y="133290"/>
                  </a:lnTo>
                  <a:lnTo>
                    <a:pt x="201765" y="119827"/>
                  </a:lnTo>
                  <a:lnTo>
                    <a:pt x="177447" y="114883"/>
                  </a:lnTo>
                  <a:lnTo>
                    <a:pt x="309467" y="114883"/>
                  </a:lnTo>
                  <a:lnTo>
                    <a:pt x="312555" y="121606"/>
                  </a:lnTo>
                  <a:lnTo>
                    <a:pt x="315727" y="129871"/>
                  </a:lnTo>
                  <a:lnTo>
                    <a:pt x="318361" y="138382"/>
                  </a:lnTo>
                  <a:lnTo>
                    <a:pt x="355417" y="156136"/>
                  </a:lnTo>
                  <a:lnTo>
                    <a:pt x="355417" y="197912"/>
                  </a:lnTo>
                  <a:lnTo>
                    <a:pt x="318883" y="216189"/>
                  </a:lnTo>
                  <a:lnTo>
                    <a:pt x="316249" y="224707"/>
                  </a:lnTo>
                  <a:lnTo>
                    <a:pt x="313077" y="233030"/>
                  </a:lnTo>
                  <a:lnTo>
                    <a:pt x="309842" y="240210"/>
                  </a:lnTo>
                  <a:close/>
                </a:path>
                <a:path w="355600" h="355600">
                  <a:moveTo>
                    <a:pt x="198845" y="355093"/>
                  </a:moveTo>
                  <a:lnTo>
                    <a:pt x="157093" y="355093"/>
                  </a:lnTo>
                  <a:lnTo>
                    <a:pt x="138826" y="318539"/>
                  </a:lnTo>
                  <a:lnTo>
                    <a:pt x="130313" y="315904"/>
                  </a:lnTo>
                  <a:lnTo>
                    <a:pt x="121995" y="312730"/>
                  </a:lnTo>
                  <a:lnTo>
                    <a:pt x="113873" y="309066"/>
                  </a:lnTo>
                  <a:lnTo>
                    <a:pt x="105946" y="304962"/>
                  </a:lnTo>
                  <a:lnTo>
                    <a:pt x="249470" y="304962"/>
                  </a:lnTo>
                  <a:lnTo>
                    <a:pt x="241845" y="309066"/>
                  </a:lnTo>
                  <a:lnTo>
                    <a:pt x="233878" y="312730"/>
                  </a:lnTo>
                  <a:lnTo>
                    <a:pt x="225617" y="315904"/>
                  </a:lnTo>
                  <a:lnTo>
                    <a:pt x="217112" y="318539"/>
                  </a:lnTo>
                  <a:lnTo>
                    <a:pt x="198845" y="355093"/>
                  </a:lnTo>
                  <a:close/>
                </a:path>
                <a:path w="355600" h="355600">
                  <a:moveTo>
                    <a:pt x="288613" y="318017"/>
                  </a:moveTo>
                  <a:lnTo>
                    <a:pt x="249470" y="304962"/>
                  </a:lnTo>
                  <a:lnTo>
                    <a:pt x="301660" y="304962"/>
                  </a:lnTo>
                  <a:lnTo>
                    <a:pt x="288613" y="318017"/>
                  </a:lnTo>
                  <a:close/>
                </a:path>
              </a:pathLst>
            </a:custGeom>
            <a:solidFill>
              <a:srgbClr val="FFFFFF"/>
            </a:solidFill>
          </p:spPr>
          <p:txBody>
            <a:bodyPr wrap="square" lIns="0" tIns="0" rIns="0" bIns="0" rtlCol="0"/>
            <a:lstStyle/>
            <a:p>
              <a:endParaRPr/>
            </a:p>
          </p:txBody>
        </p:sp>
      </p:grpSp>
      <p:grpSp>
        <p:nvGrpSpPr>
          <p:cNvPr id="23" name="object 23"/>
          <p:cNvGrpSpPr/>
          <p:nvPr/>
        </p:nvGrpSpPr>
        <p:grpSpPr>
          <a:xfrm>
            <a:off x="7339355" y="1464241"/>
            <a:ext cx="886460" cy="984885"/>
            <a:chOff x="7339355" y="1464241"/>
            <a:chExt cx="886460" cy="984885"/>
          </a:xfrm>
        </p:grpSpPr>
        <p:sp>
          <p:nvSpPr>
            <p:cNvPr id="24" name="object 24"/>
            <p:cNvSpPr/>
            <p:nvPr/>
          </p:nvSpPr>
          <p:spPr>
            <a:xfrm>
              <a:off x="7339355" y="1464241"/>
              <a:ext cx="886460" cy="984885"/>
            </a:xfrm>
            <a:custGeom>
              <a:avLst/>
              <a:gdLst/>
              <a:ahLst/>
              <a:cxnLst/>
              <a:rect l="l" t="t" r="r" b="b"/>
              <a:pathLst>
                <a:path w="886459" h="984885">
                  <a:moveTo>
                    <a:pt x="437464" y="0"/>
                  </a:moveTo>
                  <a:lnTo>
                    <a:pt x="390897" y="4324"/>
                  </a:lnTo>
                  <a:lnTo>
                    <a:pt x="345429" y="13217"/>
                  </a:lnTo>
                  <a:lnTo>
                    <a:pt x="301381" y="26467"/>
                  </a:lnTo>
                  <a:lnTo>
                    <a:pt x="259070" y="43863"/>
                  </a:lnTo>
                  <a:lnTo>
                    <a:pt x="218817" y="65193"/>
                  </a:lnTo>
                  <a:lnTo>
                    <a:pt x="180941" y="90246"/>
                  </a:lnTo>
                  <a:lnTo>
                    <a:pt x="145762" y="118812"/>
                  </a:lnTo>
                  <a:lnTo>
                    <a:pt x="113598" y="150678"/>
                  </a:lnTo>
                  <a:lnTo>
                    <a:pt x="84769" y="185633"/>
                  </a:lnTo>
                  <a:lnTo>
                    <a:pt x="59594" y="223467"/>
                  </a:lnTo>
                  <a:lnTo>
                    <a:pt x="38393" y="263969"/>
                  </a:lnTo>
                  <a:lnTo>
                    <a:pt x="21485" y="306926"/>
                  </a:lnTo>
                  <a:lnTo>
                    <a:pt x="9189" y="352127"/>
                  </a:lnTo>
                  <a:lnTo>
                    <a:pt x="1984" y="398177"/>
                  </a:lnTo>
                  <a:lnTo>
                    <a:pt x="0" y="443626"/>
                  </a:lnTo>
                  <a:lnTo>
                    <a:pt x="3025" y="488174"/>
                  </a:lnTo>
                  <a:lnTo>
                    <a:pt x="10852" y="531522"/>
                  </a:lnTo>
                  <a:lnTo>
                    <a:pt x="23268" y="573369"/>
                  </a:lnTo>
                  <a:lnTo>
                    <a:pt x="40065" y="613416"/>
                  </a:lnTo>
                  <a:lnTo>
                    <a:pt x="61032" y="651363"/>
                  </a:lnTo>
                  <a:lnTo>
                    <a:pt x="85958" y="686911"/>
                  </a:lnTo>
                  <a:lnTo>
                    <a:pt x="114634" y="719759"/>
                  </a:lnTo>
                  <a:lnTo>
                    <a:pt x="146850" y="749608"/>
                  </a:lnTo>
                  <a:lnTo>
                    <a:pt x="182395" y="776158"/>
                  </a:lnTo>
                  <a:lnTo>
                    <a:pt x="221059" y="799110"/>
                  </a:lnTo>
                  <a:lnTo>
                    <a:pt x="262632" y="818163"/>
                  </a:lnTo>
                  <a:lnTo>
                    <a:pt x="306904" y="833018"/>
                  </a:lnTo>
                  <a:lnTo>
                    <a:pt x="353664" y="843376"/>
                  </a:lnTo>
                  <a:lnTo>
                    <a:pt x="436506" y="984473"/>
                  </a:lnTo>
                  <a:lnTo>
                    <a:pt x="522739" y="840048"/>
                  </a:lnTo>
                  <a:lnTo>
                    <a:pt x="570217" y="827677"/>
                  </a:lnTo>
                  <a:lnTo>
                    <a:pt x="615538" y="810678"/>
                  </a:lnTo>
                  <a:lnTo>
                    <a:pt x="658404" y="789341"/>
                  </a:lnTo>
                  <a:lnTo>
                    <a:pt x="698516" y="763955"/>
                  </a:lnTo>
                  <a:lnTo>
                    <a:pt x="735575" y="734809"/>
                  </a:lnTo>
                  <a:lnTo>
                    <a:pt x="769283" y="702191"/>
                  </a:lnTo>
                  <a:lnTo>
                    <a:pt x="799340" y="666392"/>
                  </a:lnTo>
                  <a:lnTo>
                    <a:pt x="825449" y="627701"/>
                  </a:lnTo>
                  <a:lnTo>
                    <a:pt x="847310" y="586406"/>
                  </a:lnTo>
                  <a:lnTo>
                    <a:pt x="864625" y="542796"/>
                  </a:lnTo>
                  <a:lnTo>
                    <a:pt x="877095" y="497161"/>
                  </a:lnTo>
                  <a:lnTo>
                    <a:pt x="884298" y="451108"/>
                  </a:lnTo>
                  <a:lnTo>
                    <a:pt x="886281" y="405657"/>
                  </a:lnTo>
                  <a:lnTo>
                    <a:pt x="883254" y="361107"/>
                  </a:lnTo>
                  <a:lnTo>
                    <a:pt x="875427" y="317758"/>
                  </a:lnTo>
                  <a:lnTo>
                    <a:pt x="863010" y="275910"/>
                  </a:lnTo>
                  <a:lnTo>
                    <a:pt x="846213" y="235862"/>
                  </a:lnTo>
                  <a:lnTo>
                    <a:pt x="825247" y="197914"/>
                  </a:lnTo>
                  <a:lnTo>
                    <a:pt x="800321" y="162366"/>
                  </a:lnTo>
                  <a:lnTo>
                    <a:pt x="771646" y="129517"/>
                  </a:lnTo>
                  <a:lnTo>
                    <a:pt x="739431" y="99668"/>
                  </a:lnTo>
                  <a:lnTo>
                    <a:pt x="703887" y="73118"/>
                  </a:lnTo>
                  <a:lnTo>
                    <a:pt x="665224" y="50166"/>
                  </a:lnTo>
                  <a:lnTo>
                    <a:pt x="623652" y="31112"/>
                  </a:lnTo>
                  <a:lnTo>
                    <a:pt x="579380" y="16257"/>
                  </a:lnTo>
                  <a:lnTo>
                    <a:pt x="532620" y="5900"/>
                  </a:lnTo>
                  <a:lnTo>
                    <a:pt x="484812" y="454"/>
                  </a:lnTo>
                  <a:lnTo>
                    <a:pt x="437464" y="0"/>
                  </a:lnTo>
                  <a:close/>
                </a:path>
              </a:pathLst>
            </a:custGeom>
            <a:solidFill>
              <a:srgbClr val="A4A4A4"/>
            </a:solidFill>
          </p:spPr>
          <p:txBody>
            <a:bodyPr wrap="square" lIns="0" tIns="0" rIns="0" bIns="0" rtlCol="0"/>
            <a:lstStyle/>
            <a:p>
              <a:endParaRPr/>
            </a:p>
          </p:txBody>
        </p:sp>
        <p:sp>
          <p:nvSpPr>
            <p:cNvPr id="25" name="object 25"/>
            <p:cNvSpPr/>
            <p:nvPr/>
          </p:nvSpPr>
          <p:spPr>
            <a:xfrm>
              <a:off x="7608951" y="1674304"/>
              <a:ext cx="361315" cy="361950"/>
            </a:xfrm>
            <a:custGeom>
              <a:avLst/>
              <a:gdLst/>
              <a:ahLst/>
              <a:cxnLst/>
              <a:rect l="l" t="t" r="r" b="b"/>
              <a:pathLst>
                <a:path w="361315" h="361950">
                  <a:moveTo>
                    <a:pt x="53136" y="148844"/>
                  </a:moveTo>
                  <a:lnTo>
                    <a:pt x="0" y="148844"/>
                  </a:lnTo>
                  <a:lnTo>
                    <a:pt x="0" y="170116"/>
                  </a:lnTo>
                  <a:lnTo>
                    <a:pt x="53136" y="170116"/>
                  </a:lnTo>
                  <a:lnTo>
                    <a:pt x="53136" y="148844"/>
                  </a:lnTo>
                  <a:close/>
                </a:path>
                <a:path w="361315" h="361950">
                  <a:moveTo>
                    <a:pt x="78955" y="64223"/>
                  </a:moveTo>
                  <a:lnTo>
                    <a:pt x="36499" y="21742"/>
                  </a:lnTo>
                  <a:lnTo>
                    <a:pt x="21475" y="36779"/>
                  </a:lnTo>
                  <a:lnTo>
                    <a:pt x="63931" y="79260"/>
                  </a:lnTo>
                  <a:lnTo>
                    <a:pt x="78955" y="64223"/>
                  </a:lnTo>
                  <a:close/>
                </a:path>
                <a:path w="361315" h="361950">
                  <a:moveTo>
                    <a:pt x="191287" y="0"/>
                  </a:moveTo>
                  <a:lnTo>
                    <a:pt x="170027" y="0"/>
                  </a:lnTo>
                  <a:lnTo>
                    <a:pt x="170027" y="63792"/>
                  </a:lnTo>
                  <a:lnTo>
                    <a:pt x="191287" y="63792"/>
                  </a:lnTo>
                  <a:lnTo>
                    <a:pt x="191287" y="0"/>
                  </a:lnTo>
                  <a:close/>
                </a:path>
                <a:path w="361315" h="361950">
                  <a:moveTo>
                    <a:pt x="241223" y="276440"/>
                  </a:moveTo>
                  <a:lnTo>
                    <a:pt x="227406" y="138214"/>
                  </a:lnTo>
                  <a:lnTo>
                    <a:pt x="206159" y="138214"/>
                  </a:lnTo>
                  <a:lnTo>
                    <a:pt x="219443" y="276440"/>
                  </a:lnTo>
                  <a:lnTo>
                    <a:pt x="241223" y="276440"/>
                  </a:lnTo>
                  <a:close/>
                </a:path>
                <a:path w="361315" h="361950">
                  <a:moveTo>
                    <a:pt x="339572" y="37045"/>
                  </a:moveTo>
                  <a:lnTo>
                    <a:pt x="324535" y="22009"/>
                  </a:lnTo>
                  <a:lnTo>
                    <a:pt x="282092" y="64490"/>
                  </a:lnTo>
                  <a:lnTo>
                    <a:pt x="297116" y="79527"/>
                  </a:lnTo>
                  <a:lnTo>
                    <a:pt x="339572" y="37045"/>
                  </a:lnTo>
                  <a:close/>
                </a:path>
                <a:path w="361315" h="361950">
                  <a:moveTo>
                    <a:pt x="361302" y="329603"/>
                  </a:moveTo>
                  <a:lnTo>
                    <a:pt x="329425" y="329603"/>
                  </a:lnTo>
                  <a:lnTo>
                    <a:pt x="329425" y="297700"/>
                  </a:lnTo>
                  <a:lnTo>
                    <a:pt x="297548" y="297700"/>
                  </a:lnTo>
                  <a:lnTo>
                    <a:pt x="279679" y="116954"/>
                  </a:lnTo>
                  <a:lnTo>
                    <a:pt x="278422" y="104190"/>
                  </a:lnTo>
                  <a:lnTo>
                    <a:pt x="276212" y="96723"/>
                  </a:lnTo>
                  <a:lnTo>
                    <a:pt x="271576" y="90639"/>
                  </a:lnTo>
                  <a:lnTo>
                    <a:pt x="265671" y="86944"/>
                  </a:lnTo>
                  <a:lnTo>
                    <a:pt x="265671" y="297700"/>
                  </a:lnTo>
                  <a:lnTo>
                    <a:pt x="95643" y="297700"/>
                  </a:lnTo>
                  <a:lnTo>
                    <a:pt x="113703" y="116954"/>
                  </a:lnTo>
                  <a:lnTo>
                    <a:pt x="247065" y="116954"/>
                  </a:lnTo>
                  <a:lnTo>
                    <a:pt x="265671" y="297700"/>
                  </a:lnTo>
                  <a:lnTo>
                    <a:pt x="265671" y="86944"/>
                  </a:lnTo>
                  <a:lnTo>
                    <a:pt x="265049" y="86550"/>
                  </a:lnTo>
                  <a:lnTo>
                    <a:pt x="257162" y="85051"/>
                  </a:lnTo>
                  <a:lnTo>
                    <a:pt x="104140" y="85051"/>
                  </a:lnTo>
                  <a:lnTo>
                    <a:pt x="63766" y="297700"/>
                  </a:lnTo>
                  <a:lnTo>
                    <a:pt x="31877" y="297700"/>
                  </a:lnTo>
                  <a:lnTo>
                    <a:pt x="31877" y="329603"/>
                  </a:lnTo>
                  <a:lnTo>
                    <a:pt x="0" y="329603"/>
                  </a:lnTo>
                  <a:lnTo>
                    <a:pt x="0" y="361505"/>
                  </a:lnTo>
                  <a:lnTo>
                    <a:pt x="361302" y="361505"/>
                  </a:lnTo>
                  <a:lnTo>
                    <a:pt x="361302" y="329603"/>
                  </a:lnTo>
                  <a:close/>
                </a:path>
                <a:path w="361315" h="361950">
                  <a:moveTo>
                    <a:pt x="361302" y="148844"/>
                  </a:moveTo>
                  <a:lnTo>
                    <a:pt x="308165" y="148844"/>
                  </a:lnTo>
                  <a:lnTo>
                    <a:pt x="308165" y="170116"/>
                  </a:lnTo>
                  <a:lnTo>
                    <a:pt x="361302" y="170116"/>
                  </a:lnTo>
                  <a:lnTo>
                    <a:pt x="361302" y="148844"/>
                  </a:lnTo>
                  <a:close/>
                </a:path>
              </a:pathLst>
            </a:custGeom>
            <a:solidFill>
              <a:srgbClr val="FFFFFF"/>
            </a:solidFill>
          </p:spPr>
          <p:txBody>
            <a:bodyPr wrap="square" lIns="0" tIns="0" rIns="0" bIns="0" rtlCol="0"/>
            <a:lstStyle/>
            <a:p>
              <a:endParaRPr/>
            </a:p>
          </p:txBody>
        </p:sp>
      </p:grpSp>
      <p:grpSp>
        <p:nvGrpSpPr>
          <p:cNvPr id="26" name="object 26"/>
          <p:cNvGrpSpPr/>
          <p:nvPr/>
        </p:nvGrpSpPr>
        <p:grpSpPr>
          <a:xfrm>
            <a:off x="8812880" y="1461065"/>
            <a:ext cx="892810" cy="991235"/>
            <a:chOff x="8812880" y="1461065"/>
            <a:chExt cx="892810" cy="991235"/>
          </a:xfrm>
        </p:grpSpPr>
        <p:sp>
          <p:nvSpPr>
            <p:cNvPr id="27" name="object 27"/>
            <p:cNvSpPr/>
            <p:nvPr/>
          </p:nvSpPr>
          <p:spPr>
            <a:xfrm>
              <a:off x="8816055" y="1464240"/>
              <a:ext cx="886460" cy="984885"/>
            </a:xfrm>
            <a:custGeom>
              <a:avLst/>
              <a:gdLst/>
              <a:ahLst/>
              <a:cxnLst/>
              <a:rect l="l" t="t" r="r" b="b"/>
              <a:pathLst>
                <a:path w="886459" h="984885">
                  <a:moveTo>
                    <a:pt x="437464" y="0"/>
                  </a:moveTo>
                  <a:lnTo>
                    <a:pt x="390897" y="4324"/>
                  </a:lnTo>
                  <a:lnTo>
                    <a:pt x="345429" y="13217"/>
                  </a:lnTo>
                  <a:lnTo>
                    <a:pt x="301381" y="26467"/>
                  </a:lnTo>
                  <a:lnTo>
                    <a:pt x="259070" y="43863"/>
                  </a:lnTo>
                  <a:lnTo>
                    <a:pt x="218817" y="65193"/>
                  </a:lnTo>
                  <a:lnTo>
                    <a:pt x="180941" y="90246"/>
                  </a:lnTo>
                  <a:lnTo>
                    <a:pt x="145762" y="118812"/>
                  </a:lnTo>
                  <a:lnTo>
                    <a:pt x="113598" y="150678"/>
                  </a:lnTo>
                  <a:lnTo>
                    <a:pt x="84769" y="185633"/>
                  </a:lnTo>
                  <a:lnTo>
                    <a:pt x="59594" y="223467"/>
                  </a:lnTo>
                  <a:lnTo>
                    <a:pt x="38393" y="263969"/>
                  </a:lnTo>
                  <a:lnTo>
                    <a:pt x="21485" y="306926"/>
                  </a:lnTo>
                  <a:lnTo>
                    <a:pt x="9189" y="352127"/>
                  </a:lnTo>
                  <a:lnTo>
                    <a:pt x="1984" y="398177"/>
                  </a:lnTo>
                  <a:lnTo>
                    <a:pt x="0" y="443626"/>
                  </a:lnTo>
                  <a:lnTo>
                    <a:pt x="3025" y="488174"/>
                  </a:lnTo>
                  <a:lnTo>
                    <a:pt x="10852" y="531522"/>
                  </a:lnTo>
                  <a:lnTo>
                    <a:pt x="23268" y="573369"/>
                  </a:lnTo>
                  <a:lnTo>
                    <a:pt x="40065" y="613416"/>
                  </a:lnTo>
                  <a:lnTo>
                    <a:pt x="61032" y="651363"/>
                  </a:lnTo>
                  <a:lnTo>
                    <a:pt x="85958" y="686911"/>
                  </a:lnTo>
                  <a:lnTo>
                    <a:pt x="114634" y="719759"/>
                  </a:lnTo>
                  <a:lnTo>
                    <a:pt x="146850" y="749608"/>
                  </a:lnTo>
                  <a:lnTo>
                    <a:pt x="182395" y="776158"/>
                  </a:lnTo>
                  <a:lnTo>
                    <a:pt x="221059" y="799110"/>
                  </a:lnTo>
                  <a:lnTo>
                    <a:pt x="262632" y="818163"/>
                  </a:lnTo>
                  <a:lnTo>
                    <a:pt x="306904" y="833018"/>
                  </a:lnTo>
                  <a:lnTo>
                    <a:pt x="353664" y="843376"/>
                  </a:lnTo>
                  <a:lnTo>
                    <a:pt x="436506" y="984473"/>
                  </a:lnTo>
                  <a:lnTo>
                    <a:pt x="522739" y="840048"/>
                  </a:lnTo>
                  <a:lnTo>
                    <a:pt x="570217" y="827677"/>
                  </a:lnTo>
                  <a:lnTo>
                    <a:pt x="615538" y="810678"/>
                  </a:lnTo>
                  <a:lnTo>
                    <a:pt x="658404" y="789341"/>
                  </a:lnTo>
                  <a:lnTo>
                    <a:pt x="698516" y="763955"/>
                  </a:lnTo>
                  <a:lnTo>
                    <a:pt x="735575" y="734809"/>
                  </a:lnTo>
                  <a:lnTo>
                    <a:pt x="769283" y="702191"/>
                  </a:lnTo>
                  <a:lnTo>
                    <a:pt x="799340" y="666392"/>
                  </a:lnTo>
                  <a:lnTo>
                    <a:pt x="825449" y="627701"/>
                  </a:lnTo>
                  <a:lnTo>
                    <a:pt x="847310" y="586406"/>
                  </a:lnTo>
                  <a:lnTo>
                    <a:pt x="864625" y="542796"/>
                  </a:lnTo>
                  <a:lnTo>
                    <a:pt x="877095" y="497161"/>
                  </a:lnTo>
                  <a:lnTo>
                    <a:pt x="884298" y="451108"/>
                  </a:lnTo>
                  <a:lnTo>
                    <a:pt x="886281" y="405657"/>
                  </a:lnTo>
                  <a:lnTo>
                    <a:pt x="883254" y="361107"/>
                  </a:lnTo>
                  <a:lnTo>
                    <a:pt x="875427" y="317758"/>
                  </a:lnTo>
                  <a:lnTo>
                    <a:pt x="863010" y="275910"/>
                  </a:lnTo>
                  <a:lnTo>
                    <a:pt x="846213" y="235862"/>
                  </a:lnTo>
                  <a:lnTo>
                    <a:pt x="825247" y="197914"/>
                  </a:lnTo>
                  <a:lnTo>
                    <a:pt x="800321" y="162366"/>
                  </a:lnTo>
                  <a:lnTo>
                    <a:pt x="771646" y="129517"/>
                  </a:lnTo>
                  <a:lnTo>
                    <a:pt x="739431" y="99668"/>
                  </a:lnTo>
                  <a:lnTo>
                    <a:pt x="703887" y="73118"/>
                  </a:lnTo>
                  <a:lnTo>
                    <a:pt x="665224" y="50166"/>
                  </a:lnTo>
                  <a:lnTo>
                    <a:pt x="623652" y="31112"/>
                  </a:lnTo>
                  <a:lnTo>
                    <a:pt x="579380" y="16257"/>
                  </a:lnTo>
                  <a:lnTo>
                    <a:pt x="532620" y="5900"/>
                  </a:lnTo>
                  <a:lnTo>
                    <a:pt x="484812" y="454"/>
                  </a:lnTo>
                  <a:lnTo>
                    <a:pt x="437464" y="0"/>
                  </a:lnTo>
                  <a:close/>
                </a:path>
              </a:pathLst>
            </a:custGeom>
            <a:solidFill>
              <a:srgbClr val="C5DFB4"/>
            </a:solidFill>
          </p:spPr>
          <p:txBody>
            <a:bodyPr wrap="square" lIns="0" tIns="0" rIns="0" bIns="0" rtlCol="0"/>
            <a:lstStyle/>
            <a:p>
              <a:endParaRPr/>
            </a:p>
          </p:txBody>
        </p:sp>
        <p:sp>
          <p:nvSpPr>
            <p:cNvPr id="28" name="object 28"/>
            <p:cNvSpPr/>
            <p:nvPr/>
          </p:nvSpPr>
          <p:spPr>
            <a:xfrm>
              <a:off x="8816055" y="1464240"/>
              <a:ext cx="886460" cy="984885"/>
            </a:xfrm>
            <a:custGeom>
              <a:avLst/>
              <a:gdLst/>
              <a:ahLst/>
              <a:cxnLst/>
              <a:rect l="l" t="t" r="r" b="b"/>
              <a:pathLst>
                <a:path w="886459" h="984885">
                  <a:moveTo>
                    <a:pt x="436506" y="984473"/>
                  </a:moveTo>
                  <a:lnTo>
                    <a:pt x="353664" y="843376"/>
                  </a:lnTo>
                  <a:lnTo>
                    <a:pt x="306904" y="833018"/>
                  </a:lnTo>
                  <a:lnTo>
                    <a:pt x="262632" y="818163"/>
                  </a:lnTo>
                  <a:lnTo>
                    <a:pt x="221059" y="799110"/>
                  </a:lnTo>
                  <a:lnTo>
                    <a:pt x="182395" y="776158"/>
                  </a:lnTo>
                  <a:lnTo>
                    <a:pt x="146850" y="749608"/>
                  </a:lnTo>
                  <a:lnTo>
                    <a:pt x="114634" y="719759"/>
                  </a:lnTo>
                  <a:lnTo>
                    <a:pt x="85958" y="686911"/>
                  </a:lnTo>
                  <a:lnTo>
                    <a:pt x="61032" y="651363"/>
                  </a:lnTo>
                  <a:lnTo>
                    <a:pt x="40065" y="613416"/>
                  </a:lnTo>
                  <a:lnTo>
                    <a:pt x="23268" y="573369"/>
                  </a:lnTo>
                  <a:lnTo>
                    <a:pt x="10852" y="531522"/>
                  </a:lnTo>
                  <a:lnTo>
                    <a:pt x="3025" y="488174"/>
                  </a:lnTo>
                  <a:lnTo>
                    <a:pt x="0" y="443626"/>
                  </a:lnTo>
                  <a:lnTo>
                    <a:pt x="1984" y="398177"/>
                  </a:lnTo>
                  <a:lnTo>
                    <a:pt x="9189" y="352127"/>
                  </a:lnTo>
                  <a:lnTo>
                    <a:pt x="21485" y="306926"/>
                  </a:lnTo>
                  <a:lnTo>
                    <a:pt x="38393" y="263969"/>
                  </a:lnTo>
                  <a:lnTo>
                    <a:pt x="59594" y="223467"/>
                  </a:lnTo>
                  <a:lnTo>
                    <a:pt x="84769" y="185633"/>
                  </a:lnTo>
                  <a:lnTo>
                    <a:pt x="113598" y="150678"/>
                  </a:lnTo>
                  <a:lnTo>
                    <a:pt x="145762" y="118812"/>
                  </a:lnTo>
                  <a:lnTo>
                    <a:pt x="180941" y="90246"/>
                  </a:lnTo>
                  <a:lnTo>
                    <a:pt x="218817" y="65193"/>
                  </a:lnTo>
                  <a:lnTo>
                    <a:pt x="259070" y="43863"/>
                  </a:lnTo>
                  <a:lnTo>
                    <a:pt x="301381" y="26467"/>
                  </a:lnTo>
                  <a:lnTo>
                    <a:pt x="345429" y="13217"/>
                  </a:lnTo>
                  <a:lnTo>
                    <a:pt x="390897" y="4324"/>
                  </a:lnTo>
                  <a:lnTo>
                    <a:pt x="437464" y="0"/>
                  </a:lnTo>
                  <a:lnTo>
                    <a:pt x="484812" y="454"/>
                  </a:lnTo>
                  <a:lnTo>
                    <a:pt x="532620" y="5900"/>
                  </a:lnTo>
                  <a:lnTo>
                    <a:pt x="579380" y="16257"/>
                  </a:lnTo>
                  <a:lnTo>
                    <a:pt x="623652" y="31112"/>
                  </a:lnTo>
                  <a:lnTo>
                    <a:pt x="665224" y="50166"/>
                  </a:lnTo>
                  <a:lnTo>
                    <a:pt x="703887" y="73118"/>
                  </a:lnTo>
                  <a:lnTo>
                    <a:pt x="739431" y="99668"/>
                  </a:lnTo>
                  <a:lnTo>
                    <a:pt x="771646" y="129517"/>
                  </a:lnTo>
                  <a:lnTo>
                    <a:pt x="800321" y="162366"/>
                  </a:lnTo>
                  <a:lnTo>
                    <a:pt x="825247" y="197914"/>
                  </a:lnTo>
                  <a:lnTo>
                    <a:pt x="846213" y="235862"/>
                  </a:lnTo>
                  <a:lnTo>
                    <a:pt x="863010" y="275910"/>
                  </a:lnTo>
                  <a:lnTo>
                    <a:pt x="875427" y="317758"/>
                  </a:lnTo>
                  <a:lnTo>
                    <a:pt x="883254" y="361107"/>
                  </a:lnTo>
                  <a:lnTo>
                    <a:pt x="886281" y="405657"/>
                  </a:lnTo>
                  <a:lnTo>
                    <a:pt x="884298" y="451108"/>
                  </a:lnTo>
                  <a:lnTo>
                    <a:pt x="877095" y="497161"/>
                  </a:lnTo>
                  <a:lnTo>
                    <a:pt x="864625" y="542796"/>
                  </a:lnTo>
                  <a:lnTo>
                    <a:pt x="847310" y="586406"/>
                  </a:lnTo>
                  <a:lnTo>
                    <a:pt x="825449" y="627701"/>
                  </a:lnTo>
                  <a:lnTo>
                    <a:pt x="799340" y="666392"/>
                  </a:lnTo>
                  <a:lnTo>
                    <a:pt x="769283" y="702191"/>
                  </a:lnTo>
                  <a:lnTo>
                    <a:pt x="735575" y="734809"/>
                  </a:lnTo>
                  <a:lnTo>
                    <a:pt x="698516" y="763955"/>
                  </a:lnTo>
                  <a:lnTo>
                    <a:pt x="658404" y="789341"/>
                  </a:lnTo>
                  <a:lnTo>
                    <a:pt x="615538" y="810678"/>
                  </a:lnTo>
                  <a:lnTo>
                    <a:pt x="570217" y="827677"/>
                  </a:lnTo>
                  <a:lnTo>
                    <a:pt x="522739" y="840048"/>
                  </a:lnTo>
                  <a:lnTo>
                    <a:pt x="436506" y="984473"/>
                  </a:lnTo>
                  <a:close/>
                </a:path>
              </a:pathLst>
            </a:custGeom>
            <a:ln w="6350">
              <a:solidFill>
                <a:srgbClr val="FFC000"/>
              </a:solidFill>
            </a:ln>
          </p:spPr>
          <p:txBody>
            <a:bodyPr wrap="square" lIns="0" tIns="0" rIns="0" bIns="0" rtlCol="0"/>
            <a:lstStyle/>
            <a:p>
              <a:endParaRPr/>
            </a:p>
          </p:txBody>
        </p:sp>
        <p:pic>
          <p:nvPicPr>
            <p:cNvPr id="29" name="object 29"/>
            <p:cNvPicPr/>
            <p:nvPr/>
          </p:nvPicPr>
          <p:blipFill>
            <a:blip r:embed="rId6" cstate="print"/>
            <a:stretch>
              <a:fillRect/>
            </a:stretch>
          </p:blipFill>
          <p:spPr>
            <a:xfrm>
              <a:off x="9061330" y="1932285"/>
              <a:ext cx="63878" cy="85884"/>
            </a:xfrm>
            <a:prstGeom prst="rect">
              <a:avLst/>
            </a:prstGeom>
          </p:spPr>
        </p:pic>
        <p:sp>
          <p:nvSpPr>
            <p:cNvPr id="30" name="object 30"/>
            <p:cNvSpPr/>
            <p:nvPr/>
          </p:nvSpPr>
          <p:spPr>
            <a:xfrm>
              <a:off x="9101255" y="1694605"/>
              <a:ext cx="358775" cy="320040"/>
            </a:xfrm>
            <a:custGeom>
              <a:avLst/>
              <a:gdLst/>
              <a:ahLst/>
              <a:cxnLst/>
              <a:rect l="l" t="t" r="r" b="b"/>
              <a:pathLst>
                <a:path w="358775" h="320039">
                  <a:moveTo>
                    <a:pt x="44914" y="302092"/>
                  </a:moveTo>
                  <a:lnTo>
                    <a:pt x="0" y="224197"/>
                  </a:lnTo>
                  <a:lnTo>
                    <a:pt x="227565" y="4493"/>
                  </a:lnTo>
                  <a:lnTo>
                    <a:pt x="232056" y="0"/>
                  </a:lnTo>
                  <a:lnTo>
                    <a:pt x="239542" y="998"/>
                  </a:lnTo>
                  <a:lnTo>
                    <a:pt x="243036" y="6491"/>
                  </a:lnTo>
                  <a:lnTo>
                    <a:pt x="354822" y="200229"/>
                  </a:lnTo>
                  <a:lnTo>
                    <a:pt x="358315" y="205722"/>
                  </a:lnTo>
                  <a:lnTo>
                    <a:pt x="355321" y="213212"/>
                  </a:lnTo>
                  <a:lnTo>
                    <a:pt x="349333" y="215708"/>
                  </a:lnTo>
                  <a:lnTo>
                    <a:pt x="235051" y="248165"/>
                  </a:lnTo>
                  <a:lnTo>
                    <a:pt x="234012" y="253657"/>
                  </a:lnTo>
                  <a:lnTo>
                    <a:pt x="213592" y="253657"/>
                  </a:lnTo>
                  <a:lnTo>
                    <a:pt x="123264" y="279622"/>
                  </a:lnTo>
                  <a:lnTo>
                    <a:pt x="129211" y="286113"/>
                  </a:lnTo>
                  <a:lnTo>
                    <a:pt x="101805" y="286113"/>
                  </a:lnTo>
                  <a:lnTo>
                    <a:pt x="44914" y="302092"/>
                  </a:lnTo>
                  <a:close/>
                </a:path>
                <a:path w="358775" h="320039">
                  <a:moveTo>
                    <a:pt x="214079" y="297598"/>
                  </a:moveTo>
                  <a:lnTo>
                    <a:pt x="139733" y="297598"/>
                  </a:lnTo>
                  <a:lnTo>
                    <a:pt x="209100" y="277625"/>
                  </a:lnTo>
                  <a:lnTo>
                    <a:pt x="213592" y="253657"/>
                  </a:lnTo>
                  <a:lnTo>
                    <a:pt x="234012" y="253657"/>
                  </a:lnTo>
                  <a:lnTo>
                    <a:pt x="228064" y="285115"/>
                  </a:lnTo>
                  <a:lnTo>
                    <a:pt x="227565" y="289109"/>
                  </a:lnTo>
                  <a:lnTo>
                    <a:pt x="224571" y="293104"/>
                  </a:lnTo>
                  <a:lnTo>
                    <a:pt x="221077" y="295101"/>
                  </a:lnTo>
                  <a:lnTo>
                    <a:pt x="220079" y="295600"/>
                  </a:lnTo>
                  <a:lnTo>
                    <a:pt x="218582" y="296100"/>
                  </a:lnTo>
                  <a:lnTo>
                    <a:pt x="217584" y="296599"/>
                  </a:lnTo>
                  <a:lnTo>
                    <a:pt x="214079" y="297598"/>
                  </a:lnTo>
                  <a:close/>
                </a:path>
                <a:path w="358775" h="320039">
                  <a:moveTo>
                    <a:pt x="136738" y="319568"/>
                  </a:moveTo>
                  <a:lnTo>
                    <a:pt x="131249" y="317571"/>
                  </a:lnTo>
                  <a:lnTo>
                    <a:pt x="127257" y="313576"/>
                  </a:lnTo>
                  <a:lnTo>
                    <a:pt x="101805" y="286113"/>
                  </a:lnTo>
                  <a:lnTo>
                    <a:pt x="129211" y="286113"/>
                  </a:lnTo>
                  <a:lnTo>
                    <a:pt x="139733" y="297598"/>
                  </a:lnTo>
                  <a:lnTo>
                    <a:pt x="214079" y="297598"/>
                  </a:lnTo>
                  <a:lnTo>
                    <a:pt x="142228" y="318070"/>
                  </a:lnTo>
                  <a:lnTo>
                    <a:pt x="136738" y="319568"/>
                  </a:lnTo>
                  <a:close/>
                </a:path>
              </a:pathLst>
            </a:custGeom>
            <a:solidFill>
              <a:srgbClr val="FFFFFF"/>
            </a:solidFill>
          </p:spPr>
          <p:txBody>
            <a:bodyPr wrap="square" lIns="0" tIns="0" rIns="0" bIns="0" rtlCol="0"/>
            <a:lstStyle/>
            <a:p>
              <a:endParaRPr/>
            </a:p>
          </p:txBody>
        </p:sp>
      </p:grpSp>
      <p:sp>
        <p:nvSpPr>
          <p:cNvPr id="31" name="object 31"/>
          <p:cNvSpPr txBox="1"/>
          <p:nvPr/>
        </p:nvSpPr>
        <p:spPr>
          <a:xfrm>
            <a:off x="3067599" y="2423214"/>
            <a:ext cx="431800" cy="161290"/>
          </a:xfrm>
          <a:prstGeom prst="rect">
            <a:avLst/>
          </a:prstGeom>
        </p:spPr>
        <p:txBody>
          <a:bodyPr vert="horz" wrap="square" lIns="0" tIns="17145" rIns="0" bIns="0" rtlCol="0">
            <a:spAutoFit/>
          </a:bodyPr>
          <a:lstStyle/>
          <a:p>
            <a:pPr marL="12700">
              <a:lnSpc>
                <a:spcPct val="100000"/>
              </a:lnSpc>
              <a:spcBef>
                <a:spcPts val="135"/>
              </a:spcBef>
            </a:pPr>
            <a:r>
              <a:rPr sz="850" b="1" spc="-10" dirty="0">
                <a:solidFill>
                  <a:srgbClr val="0056A4"/>
                </a:solidFill>
                <a:latin typeface="Calibri"/>
                <a:cs typeface="Calibri"/>
              </a:rPr>
              <a:t>Finances</a:t>
            </a:r>
            <a:endParaRPr sz="850">
              <a:latin typeface="Calibri"/>
              <a:cs typeface="Calibri"/>
            </a:endParaRPr>
          </a:p>
        </p:txBody>
      </p:sp>
      <p:sp>
        <p:nvSpPr>
          <p:cNvPr id="32" name="object 32"/>
          <p:cNvSpPr txBox="1"/>
          <p:nvPr/>
        </p:nvSpPr>
        <p:spPr>
          <a:xfrm>
            <a:off x="4454631" y="2423214"/>
            <a:ext cx="752475" cy="295275"/>
          </a:xfrm>
          <a:prstGeom prst="rect">
            <a:avLst/>
          </a:prstGeom>
        </p:spPr>
        <p:txBody>
          <a:bodyPr vert="horz" wrap="square" lIns="0" tIns="12700" rIns="0" bIns="0" rtlCol="0">
            <a:spAutoFit/>
          </a:bodyPr>
          <a:lstStyle/>
          <a:p>
            <a:pPr marL="123825" marR="5080" indent="-111760">
              <a:lnSpc>
                <a:spcPct val="103499"/>
              </a:lnSpc>
              <a:spcBef>
                <a:spcPts val="100"/>
              </a:spcBef>
            </a:pPr>
            <a:r>
              <a:rPr sz="850" b="1" dirty="0">
                <a:solidFill>
                  <a:srgbClr val="884700"/>
                </a:solidFill>
                <a:latin typeface="Calibri"/>
                <a:cs typeface="Calibri"/>
              </a:rPr>
              <a:t>Our</a:t>
            </a:r>
            <a:r>
              <a:rPr sz="850" b="1" spc="65" dirty="0">
                <a:solidFill>
                  <a:srgbClr val="884700"/>
                </a:solidFill>
                <a:latin typeface="Calibri"/>
                <a:cs typeface="Calibri"/>
              </a:rPr>
              <a:t> </a:t>
            </a:r>
            <a:r>
              <a:rPr sz="850" b="1" dirty="0">
                <a:solidFill>
                  <a:srgbClr val="884700"/>
                </a:solidFill>
                <a:latin typeface="Calibri"/>
                <a:cs typeface="Calibri"/>
              </a:rPr>
              <a:t>People</a:t>
            </a:r>
            <a:r>
              <a:rPr sz="850" b="1" spc="80" dirty="0">
                <a:solidFill>
                  <a:srgbClr val="884700"/>
                </a:solidFill>
                <a:latin typeface="Calibri"/>
                <a:cs typeface="Calibri"/>
              </a:rPr>
              <a:t> </a:t>
            </a:r>
            <a:r>
              <a:rPr sz="850" b="1" spc="-25" dirty="0">
                <a:solidFill>
                  <a:srgbClr val="884700"/>
                </a:solidFill>
                <a:latin typeface="Calibri"/>
                <a:cs typeface="Calibri"/>
              </a:rPr>
              <a:t>and</a:t>
            </a:r>
            <a:r>
              <a:rPr sz="850" b="1" spc="500" dirty="0">
                <a:solidFill>
                  <a:srgbClr val="884700"/>
                </a:solidFill>
                <a:latin typeface="Calibri"/>
                <a:cs typeface="Calibri"/>
              </a:rPr>
              <a:t> </a:t>
            </a:r>
            <a:r>
              <a:rPr sz="850" b="1" spc="-10" dirty="0">
                <a:solidFill>
                  <a:srgbClr val="884700"/>
                </a:solidFill>
                <a:latin typeface="Calibri"/>
                <a:cs typeface="Calibri"/>
              </a:rPr>
              <a:t>Workplace</a:t>
            </a:r>
            <a:endParaRPr sz="850">
              <a:latin typeface="Calibri"/>
              <a:cs typeface="Calibri"/>
            </a:endParaRPr>
          </a:p>
        </p:txBody>
      </p:sp>
      <p:sp>
        <p:nvSpPr>
          <p:cNvPr id="33" name="object 33"/>
          <p:cNvSpPr txBox="1"/>
          <p:nvPr/>
        </p:nvSpPr>
        <p:spPr>
          <a:xfrm>
            <a:off x="5922862" y="2425470"/>
            <a:ext cx="675005" cy="161290"/>
          </a:xfrm>
          <a:prstGeom prst="rect">
            <a:avLst/>
          </a:prstGeom>
        </p:spPr>
        <p:txBody>
          <a:bodyPr vert="horz" wrap="square" lIns="0" tIns="17145" rIns="0" bIns="0" rtlCol="0">
            <a:spAutoFit/>
          </a:bodyPr>
          <a:lstStyle/>
          <a:p>
            <a:pPr marL="12700">
              <a:lnSpc>
                <a:spcPct val="100000"/>
              </a:lnSpc>
              <a:spcBef>
                <a:spcPts val="135"/>
              </a:spcBef>
            </a:pPr>
            <a:r>
              <a:rPr sz="850" b="1" spc="-10" dirty="0">
                <a:solidFill>
                  <a:srgbClr val="A12C00"/>
                </a:solidFill>
                <a:latin typeface="Calibri"/>
                <a:cs typeface="Calibri"/>
              </a:rPr>
              <a:t>Infrastructure</a:t>
            </a:r>
            <a:endParaRPr sz="850">
              <a:latin typeface="Calibri"/>
              <a:cs typeface="Calibri"/>
            </a:endParaRPr>
          </a:p>
        </p:txBody>
      </p:sp>
      <p:sp>
        <p:nvSpPr>
          <p:cNvPr id="34" name="object 34"/>
          <p:cNvSpPr txBox="1"/>
          <p:nvPr/>
        </p:nvSpPr>
        <p:spPr>
          <a:xfrm>
            <a:off x="7466089" y="2412951"/>
            <a:ext cx="678180" cy="429259"/>
          </a:xfrm>
          <a:prstGeom prst="rect">
            <a:avLst/>
          </a:prstGeom>
        </p:spPr>
        <p:txBody>
          <a:bodyPr vert="horz" wrap="square" lIns="0" tIns="12700" rIns="0" bIns="0" rtlCol="0">
            <a:spAutoFit/>
          </a:bodyPr>
          <a:lstStyle/>
          <a:p>
            <a:pPr marL="12700" marR="5080" indent="-1905" algn="ctr">
              <a:lnSpc>
                <a:spcPct val="103499"/>
              </a:lnSpc>
              <a:spcBef>
                <a:spcPts val="100"/>
              </a:spcBef>
            </a:pPr>
            <a:r>
              <a:rPr sz="850" b="1" spc="-10" dirty="0">
                <a:solidFill>
                  <a:srgbClr val="545454"/>
                </a:solidFill>
                <a:latin typeface="Calibri"/>
                <a:cs typeface="Calibri"/>
              </a:rPr>
              <a:t>Emergency</a:t>
            </a:r>
            <a:r>
              <a:rPr sz="850" b="1" spc="500" dirty="0">
                <a:solidFill>
                  <a:srgbClr val="545454"/>
                </a:solidFill>
                <a:latin typeface="Calibri"/>
                <a:cs typeface="Calibri"/>
              </a:rPr>
              <a:t> </a:t>
            </a:r>
            <a:r>
              <a:rPr sz="850" b="1" spc="-10" dirty="0">
                <a:solidFill>
                  <a:srgbClr val="545454"/>
                </a:solidFill>
                <a:latin typeface="Calibri"/>
                <a:cs typeface="Calibri"/>
              </a:rPr>
              <a:t>Prevention</a:t>
            </a:r>
            <a:r>
              <a:rPr sz="850" b="1" spc="500" dirty="0">
                <a:solidFill>
                  <a:srgbClr val="545454"/>
                </a:solidFill>
                <a:latin typeface="Calibri"/>
                <a:cs typeface="Calibri"/>
              </a:rPr>
              <a:t> </a:t>
            </a:r>
            <a:r>
              <a:rPr sz="850" b="1" dirty="0">
                <a:solidFill>
                  <a:srgbClr val="545454"/>
                </a:solidFill>
                <a:latin typeface="Calibri"/>
                <a:cs typeface="Calibri"/>
              </a:rPr>
              <a:t>and</a:t>
            </a:r>
            <a:r>
              <a:rPr sz="850" b="1" spc="50" dirty="0">
                <a:solidFill>
                  <a:srgbClr val="545454"/>
                </a:solidFill>
                <a:latin typeface="Calibri"/>
                <a:cs typeface="Calibri"/>
              </a:rPr>
              <a:t> </a:t>
            </a:r>
            <a:r>
              <a:rPr sz="850" b="1" spc="-10" dirty="0">
                <a:solidFill>
                  <a:srgbClr val="545454"/>
                </a:solidFill>
                <a:latin typeface="Calibri"/>
                <a:cs typeface="Calibri"/>
              </a:rPr>
              <a:t>Response</a:t>
            </a:r>
            <a:endParaRPr sz="850">
              <a:latin typeface="Calibri"/>
              <a:cs typeface="Calibri"/>
            </a:endParaRPr>
          </a:p>
        </p:txBody>
      </p:sp>
      <p:sp>
        <p:nvSpPr>
          <p:cNvPr id="35" name="object 35"/>
          <p:cNvSpPr txBox="1"/>
          <p:nvPr/>
        </p:nvSpPr>
        <p:spPr>
          <a:xfrm>
            <a:off x="8969168" y="2423214"/>
            <a:ext cx="655955" cy="295275"/>
          </a:xfrm>
          <a:prstGeom prst="rect">
            <a:avLst/>
          </a:prstGeom>
        </p:spPr>
        <p:txBody>
          <a:bodyPr vert="horz" wrap="square" lIns="0" tIns="12700" rIns="0" bIns="0" rtlCol="0">
            <a:spAutoFit/>
          </a:bodyPr>
          <a:lstStyle/>
          <a:p>
            <a:pPr marL="12700" marR="5080" indent="43815">
              <a:lnSpc>
                <a:spcPct val="103499"/>
              </a:lnSpc>
              <a:spcBef>
                <a:spcPts val="100"/>
              </a:spcBef>
            </a:pPr>
            <a:r>
              <a:rPr sz="850" b="1" spc="-10" dirty="0">
                <a:solidFill>
                  <a:srgbClr val="2B6100"/>
                </a:solidFill>
                <a:latin typeface="Calibri"/>
                <a:cs typeface="Calibri"/>
              </a:rPr>
              <a:t>Community</a:t>
            </a:r>
            <a:r>
              <a:rPr sz="850" b="1" spc="500" dirty="0">
                <a:solidFill>
                  <a:srgbClr val="2B6100"/>
                </a:solidFill>
                <a:latin typeface="Calibri"/>
                <a:cs typeface="Calibri"/>
              </a:rPr>
              <a:t> </a:t>
            </a:r>
            <a:r>
              <a:rPr sz="850" b="1" spc="-10" dirty="0">
                <a:solidFill>
                  <a:srgbClr val="2B6100"/>
                </a:solidFill>
                <a:latin typeface="Calibri"/>
                <a:cs typeface="Calibri"/>
              </a:rPr>
              <a:t>Relationships</a:t>
            </a:r>
            <a:endParaRPr sz="850">
              <a:latin typeface="Calibri"/>
              <a:cs typeface="Calibri"/>
            </a:endParaRPr>
          </a:p>
        </p:txBody>
      </p:sp>
      <p:sp>
        <p:nvSpPr>
          <p:cNvPr id="36" name="object 36"/>
          <p:cNvSpPr/>
          <p:nvPr/>
        </p:nvSpPr>
        <p:spPr>
          <a:xfrm>
            <a:off x="1216153" y="2877712"/>
            <a:ext cx="8682990" cy="0"/>
          </a:xfrm>
          <a:custGeom>
            <a:avLst/>
            <a:gdLst/>
            <a:ahLst/>
            <a:cxnLst/>
            <a:rect l="l" t="t" r="r" b="b"/>
            <a:pathLst>
              <a:path w="8682990">
                <a:moveTo>
                  <a:pt x="0" y="0"/>
                </a:moveTo>
                <a:lnTo>
                  <a:pt x="8682456" y="0"/>
                </a:lnTo>
              </a:path>
            </a:pathLst>
          </a:custGeom>
          <a:ln w="6350">
            <a:solidFill>
              <a:srgbClr val="4471C4"/>
            </a:solidFill>
          </a:ln>
        </p:spPr>
        <p:txBody>
          <a:bodyPr wrap="square" lIns="0" tIns="0" rIns="0" bIns="0" rtlCol="0"/>
          <a:lstStyle/>
          <a:p>
            <a:endParaRPr/>
          </a:p>
        </p:txBody>
      </p:sp>
      <p:sp>
        <p:nvSpPr>
          <p:cNvPr id="37" name="object 37"/>
          <p:cNvSpPr txBox="1"/>
          <p:nvPr/>
        </p:nvSpPr>
        <p:spPr>
          <a:xfrm>
            <a:off x="2605903" y="3187739"/>
            <a:ext cx="1339850" cy="1292860"/>
          </a:xfrm>
          <a:prstGeom prst="rect">
            <a:avLst/>
          </a:prstGeom>
        </p:spPr>
        <p:txBody>
          <a:bodyPr vert="horz" wrap="square" lIns="0" tIns="12065" rIns="0" bIns="0" rtlCol="0">
            <a:spAutoFit/>
          </a:bodyPr>
          <a:lstStyle/>
          <a:p>
            <a:pPr marL="12700" marR="5080" indent="-2540" algn="ctr">
              <a:lnSpc>
                <a:spcPct val="102699"/>
              </a:lnSpc>
              <a:spcBef>
                <a:spcPts val="95"/>
              </a:spcBef>
            </a:pPr>
            <a:r>
              <a:rPr sz="900" b="1" dirty="0">
                <a:latin typeface="Calibri"/>
                <a:cs typeface="Calibri"/>
              </a:rPr>
              <a:t>Prudent</a:t>
            </a:r>
            <a:r>
              <a:rPr sz="900" b="1" spc="55" dirty="0">
                <a:latin typeface="Calibri"/>
                <a:cs typeface="Calibri"/>
              </a:rPr>
              <a:t> </a:t>
            </a:r>
            <a:r>
              <a:rPr sz="900" b="1" spc="-10" dirty="0">
                <a:latin typeface="Calibri"/>
                <a:cs typeface="Calibri"/>
              </a:rPr>
              <a:t>financial</a:t>
            </a:r>
            <a:r>
              <a:rPr sz="900" b="1" spc="500" dirty="0">
                <a:latin typeface="Calibri"/>
                <a:cs typeface="Calibri"/>
              </a:rPr>
              <a:t> </a:t>
            </a:r>
            <a:r>
              <a:rPr sz="900" b="1" spc="-10" dirty="0">
                <a:latin typeface="Calibri"/>
                <a:cs typeface="Calibri"/>
              </a:rPr>
              <a:t>management</a:t>
            </a:r>
            <a:r>
              <a:rPr sz="900" b="1" spc="500" dirty="0">
                <a:latin typeface="Calibri"/>
                <a:cs typeface="Calibri"/>
              </a:rPr>
              <a:t> </a:t>
            </a:r>
            <a:r>
              <a:rPr sz="900" b="1" dirty="0">
                <a:latin typeface="Calibri"/>
                <a:cs typeface="Calibri"/>
              </a:rPr>
              <a:t>incorporating</a:t>
            </a:r>
            <a:r>
              <a:rPr sz="900" b="1" spc="55" dirty="0">
                <a:latin typeface="Calibri"/>
                <a:cs typeface="Calibri"/>
              </a:rPr>
              <a:t> </a:t>
            </a:r>
            <a:r>
              <a:rPr sz="900" b="1" dirty="0">
                <a:latin typeface="Calibri"/>
                <a:cs typeface="Calibri"/>
              </a:rPr>
              <a:t>long</a:t>
            </a:r>
            <a:r>
              <a:rPr sz="900" b="1" spc="35" dirty="0">
                <a:latin typeface="Calibri"/>
                <a:cs typeface="Calibri"/>
              </a:rPr>
              <a:t> </a:t>
            </a:r>
            <a:r>
              <a:rPr sz="900" b="1" spc="-20" dirty="0">
                <a:latin typeface="Calibri"/>
                <a:cs typeface="Calibri"/>
              </a:rPr>
              <a:t>term</a:t>
            </a:r>
            <a:r>
              <a:rPr sz="900" b="1" spc="500" dirty="0">
                <a:latin typeface="Calibri"/>
                <a:cs typeface="Calibri"/>
              </a:rPr>
              <a:t> </a:t>
            </a:r>
            <a:r>
              <a:rPr sz="900" b="1" dirty="0">
                <a:latin typeface="Calibri"/>
                <a:cs typeface="Calibri"/>
              </a:rPr>
              <a:t>strategic</a:t>
            </a:r>
            <a:r>
              <a:rPr sz="900" b="1" spc="15" dirty="0">
                <a:latin typeface="Calibri"/>
                <a:cs typeface="Calibri"/>
              </a:rPr>
              <a:t> </a:t>
            </a:r>
            <a:r>
              <a:rPr sz="900" b="1" dirty="0">
                <a:latin typeface="Calibri"/>
                <a:cs typeface="Calibri"/>
              </a:rPr>
              <a:t>thinking</a:t>
            </a:r>
            <a:r>
              <a:rPr sz="900" b="1" spc="50" dirty="0">
                <a:latin typeface="Calibri"/>
                <a:cs typeface="Calibri"/>
              </a:rPr>
              <a:t> </a:t>
            </a:r>
            <a:r>
              <a:rPr sz="900" b="1" dirty="0">
                <a:latin typeface="Calibri"/>
                <a:cs typeface="Calibri"/>
              </a:rPr>
              <a:t>based</a:t>
            </a:r>
            <a:r>
              <a:rPr sz="900" b="1" spc="30" dirty="0">
                <a:latin typeface="Calibri"/>
                <a:cs typeface="Calibri"/>
              </a:rPr>
              <a:t> </a:t>
            </a:r>
            <a:r>
              <a:rPr sz="900" b="1" spc="-25" dirty="0">
                <a:latin typeface="Calibri"/>
                <a:cs typeface="Calibri"/>
              </a:rPr>
              <a:t>on</a:t>
            </a:r>
            <a:r>
              <a:rPr sz="900" b="1" spc="500" dirty="0">
                <a:latin typeface="Calibri"/>
                <a:cs typeface="Calibri"/>
              </a:rPr>
              <a:t> </a:t>
            </a:r>
            <a:r>
              <a:rPr sz="900" b="1" dirty="0">
                <a:latin typeface="Calibri"/>
                <a:cs typeface="Calibri"/>
              </a:rPr>
              <a:t>principles</a:t>
            </a:r>
            <a:r>
              <a:rPr sz="900" b="1" spc="25" dirty="0">
                <a:latin typeface="Calibri"/>
                <a:cs typeface="Calibri"/>
              </a:rPr>
              <a:t> </a:t>
            </a:r>
            <a:r>
              <a:rPr sz="900" b="1" dirty="0">
                <a:latin typeface="Calibri"/>
                <a:cs typeface="Calibri"/>
              </a:rPr>
              <a:t>of</a:t>
            </a:r>
            <a:r>
              <a:rPr sz="900" b="1" spc="15" dirty="0">
                <a:latin typeface="Calibri"/>
                <a:cs typeface="Calibri"/>
              </a:rPr>
              <a:t> </a:t>
            </a:r>
            <a:r>
              <a:rPr sz="900" b="1" spc="-10" dirty="0">
                <a:latin typeface="Calibri"/>
                <a:cs typeface="Calibri"/>
              </a:rPr>
              <a:t>transparency</a:t>
            </a:r>
            <a:r>
              <a:rPr sz="900" b="1" spc="500" dirty="0">
                <a:latin typeface="Calibri"/>
                <a:cs typeface="Calibri"/>
              </a:rPr>
              <a:t> </a:t>
            </a:r>
            <a:r>
              <a:rPr sz="900" b="1" dirty="0">
                <a:latin typeface="Calibri"/>
                <a:cs typeface="Calibri"/>
              </a:rPr>
              <a:t>and</a:t>
            </a:r>
            <a:r>
              <a:rPr sz="900" b="1" spc="35" dirty="0">
                <a:latin typeface="Calibri"/>
                <a:cs typeface="Calibri"/>
              </a:rPr>
              <a:t> </a:t>
            </a:r>
            <a:r>
              <a:rPr sz="900" b="1" dirty="0">
                <a:latin typeface="Calibri"/>
                <a:cs typeface="Calibri"/>
              </a:rPr>
              <a:t>accountability</a:t>
            </a:r>
            <a:r>
              <a:rPr sz="900" b="1" spc="30" dirty="0">
                <a:latin typeface="Calibri"/>
                <a:cs typeface="Calibri"/>
              </a:rPr>
              <a:t> </a:t>
            </a:r>
            <a:r>
              <a:rPr sz="900" b="1" dirty="0">
                <a:latin typeface="Calibri"/>
                <a:cs typeface="Calibri"/>
              </a:rPr>
              <a:t>to</a:t>
            </a:r>
            <a:r>
              <a:rPr sz="900" b="1" spc="35" dirty="0">
                <a:latin typeface="Calibri"/>
                <a:cs typeface="Calibri"/>
              </a:rPr>
              <a:t> </a:t>
            </a:r>
            <a:r>
              <a:rPr sz="900" b="1" spc="-25" dirty="0">
                <a:latin typeface="Calibri"/>
                <a:cs typeface="Calibri"/>
              </a:rPr>
              <a:t>all</a:t>
            </a:r>
            <a:r>
              <a:rPr sz="900" b="1" spc="500" dirty="0">
                <a:latin typeface="Calibri"/>
                <a:cs typeface="Calibri"/>
              </a:rPr>
              <a:t> </a:t>
            </a:r>
            <a:r>
              <a:rPr sz="900" b="1" dirty="0">
                <a:latin typeface="Calibri"/>
                <a:cs typeface="Calibri"/>
              </a:rPr>
              <a:t>stakeholders</a:t>
            </a:r>
            <a:r>
              <a:rPr sz="900" b="1" spc="15" dirty="0">
                <a:latin typeface="Calibri"/>
                <a:cs typeface="Calibri"/>
              </a:rPr>
              <a:t> </a:t>
            </a:r>
            <a:r>
              <a:rPr sz="900" b="1" dirty="0">
                <a:latin typeface="Calibri"/>
                <a:cs typeface="Calibri"/>
              </a:rPr>
              <a:t>to</a:t>
            </a:r>
            <a:r>
              <a:rPr sz="900" b="1" spc="50" dirty="0">
                <a:latin typeface="Calibri"/>
                <a:cs typeface="Calibri"/>
              </a:rPr>
              <a:t> </a:t>
            </a:r>
            <a:r>
              <a:rPr sz="900" b="1" spc="-10" dirty="0">
                <a:latin typeface="Calibri"/>
                <a:cs typeface="Calibri"/>
              </a:rPr>
              <a:t>maintain</a:t>
            </a:r>
            <a:r>
              <a:rPr sz="900" b="1" spc="500" dirty="0">
                <a:latin typeface="Calibri"/>
                <a:cs typeface="Calibri"/>
              </a:rPr>
              <a:t> </a:t>
            </a:r>
            <a:r>
              <a:rPr sz="900" b="1" dirty="0">
                <a:latin typeface="Calibri"/>
                <a:cs typeface="Calibri"/>
              </a:rPr>
              <a:t>public</a:t>
            </a:r>
            <a:r>
              <a:rPr sz="900" b="1" spc="25" dirty="0">
                <a:latin typeface="Calibri"/>
                <a:cs typeface="Calibri"/>
              </a:rPr>
              <a:t> </a:t>
            </a:r>
            <a:r>
              <a:rPr sz="900" b="1" dirty="0">
                <a:latin typeface="Calibri"/>
                <a:cs typeface="Calibri"/>
              </a:rPr>
              <a:t>trust</a:t>
            </a:r>
            <a:r>
              <a:rPr sz="900" b="1" spc="25" dirty="0">
                <a:latin typeface="Calibri"/>
                <a:cs typeface="Calibri"/>
              </a:rPr>
              <a:t> </a:t>
            </a:r>
            <a:r>
              <a:rPr sz="900" b="1" dirty="0">
                <a:latin typeface="Calibri"/>
                <a:cs typeface="Calibri"/>
              </a:rPr>
              <a:t>and</a:t>
            </a:r>
            <a:r>
              <a:rPr sz="900" b="1" spc="30" dirty="0">
                <a:latin typeface="Calibri"/>
                <a:cs typeface="Calibri"/>
              </a:rPr>
              <a:t> </a:t>
            </a:r>
            <a:r>
              <a:rPr sz="900" b="1" spc="-20" dirty="0">
                <a:latin typeface="Calibri"/>
                <a:cs typeface="Calibri"/>
              </a:rPr>
              <a:t>show</a:t>
            </a:r>
            <a:r>
              <a:rPr sz="900" b="1" spc="500" dirty="0">
                <a:latin typeface="Calibri"/>
                <a:cs typeface="Calibri"/>
              </a:rPr>
              <a:t> </a:t>
            </a:r>
            <a:r>
              <a:rPr sz="900" b="1" dirty="0">
                <a:latin typeface="Calibri"/>
                <a:cs typeface="Calibri"/>
              </a:rPr>
              <a:t>value</a:t>
            </a:r>
            <a:r>
              <a:rPr sz="900" b="1" spc="20" dirty="0">
                <a:latin typeface="Calibri"/>
                <a:cs typeface="Calibri"/>
              </a:rPr>
              <a:t> </a:t>
            </a:r>
            <a:r>
              <a:rPr sz="900" b="1" dirty="0">
                <a:latin typeface="Calibri"/>
                <a:cs typeface="Calibri"/>
              </a:rPr>
              <a:t>for</a:t>
            </a:r>
            <a:r>
              <a:rPr sz="900" b="1" spc="15" dirty="0">
                <a:latin typeface="Calibri"/>
                <a:cs typeface="Calibri"/>
              </a:rPr>
              <a:t> </a:t>
            </a:r>
            <a:r>
              <a:rPr sz="900" b="1" spc="-10" dirty="0">
                <a:latin typeface="Calibri"/>
                <a:cs typeface="Calibri"/>
              </a:rPr>
              <a:t>money.</a:t>
            </a:r>
            <a:endParaRPr sz="900">
              <a:latin typeface="Calibri"/>
              <a:cs typeface="Calibri"/>
            </a:endParaRPr>
          </a:p>
        </p:txBody>
      </p:sp>
      <p:sp>
        <p:nvSpPr>
          <p:cNvPr id="38" name="object 38"/>
          <p:cNvSpPr txBox="1"/>
          <p:nvPr/>
        </p:nvSpPr>
        <p:spPr>
          <a:xfrm>
            <a:off x="4256795" y="3182720"/>
            <a:ext cx="1183005" cy="967105"/>
          </a:xfrm>
          <a:prstGeom prst="rect">
            <a:avLst/>
          </a:prstGeom>
        </p:spPr>
        <p:txBody>
          <a:bodyPr vert="horz" wrap="square" lIns="0" tIns="12700" rIns="0" bIns="0" rtlCol="0">
            <a:spAutoFit/>
          </a:bodyPr>
          <a:lstStyle/>
          <a:p>
            <a:pPr marL="12065" marR="5080" indent="-3175" algn="ctr">
              <a:lnSpc>
                <a:spcPct val="103699"/>
              </a:lnSpc>
              <a:spcBef>
                <a:spcPts val="100"/>
              </a:spcBef>
            </a:pPr>
            <a:r>
              <a:rPr sz="850" b="1" dirty="0">
                <a:latin typeface="Calibri"/>
                <a:cs typeface="Calibri"/>
              </a:rPr>
              <a:t>Attract</a:t>
            </a:r>
            <a:r>
              <a:rPr sz="850" b="1" spc="30" dirty="0">
                <a:latin typeface="Calibri"/>
                <a:cs typeface="Calibri"/>
              </a:rPr>
              <a:t> </a:t>
            </a:r>
            <a:r>
              <a:rPr sz="850" b="1" dirty="0">
                <a:latin typeface="Calibri"/>
                <a:cs typeface="Calibri"/>
              </a:rPr>
              <a:t>and</a:t>
            </a:r>
            <a:r>
              <a:rPr sz="850" b="1" spc="65" dirty="0">
                <a:latin typeface="Calibri"/>
                <a:cs typeface="Calibri"/>
              </a:rPr>
              <a:t> </a:t>
            </a:r>
            <a:r>
              <a:rPr sz="850" b="1" dirty="0">
                <a:latin typeface="Calibri"/>
                <a:cs typeface="Calibri"/>
              </a:rPr>
              <a:t>retain</a:t>
            </a:r>
            <a:r>
              <a:rPr sz="850" b="1" spc="70" dirty="0">
                <a:latin typeface="Calibri"/>
                <a:cs typeface="Calibri"/>
              </a:rPr>
              <a:t> </a:t>
            </a:r>
            <a:r>
              <a:rPr sz="850" b="1" spc="-50" dirty="0">
                <a:latin typeface="Calibri"/>
                <a:cs typeface="Calibri"/>
              </a:rPr>
              <a:t>a</a:t>
            </a:r>
            <a:r>
              <a:rPr sz="850" b="1" spc="500" dirty="0">
                <a:latin typeface="Calibri"/>
                <a:cs typeface="Calibri"/>
              </a:rPr>
              <a:t> </a:t>
            </a:r>
            <a:r>
              <a:rPr sz="850" b="1" dirty="0">
                <a:latin typeface="Calibri"/>
                <a:cs typeface="Calibri"/>
              </a:rPr>
              <a:t>diverse,</a:t>
            </a:r>
            <a:r>
              <a:rPr sz="850" b="1" spc="110" dirty="0">
                <a:latin typeface="Calibri"/>
                <a:cs typeface="Calibri"/>
              </a:rPr>
              <a:t> </a:t>
            </a:r>
            <a:r>
              <a:rPr sz="850" b="1" dirty="0">
                <a:latin typeface="Calibri"/>
                <a:cs typeface="Calibri"/>
              </a:rPr>
              <a:t>physically</a:t>
            </a:r>
            <a:r>
              <a:rPr sz="850" b="1" spc="70" dirty="0">
                <a:latin typeface="Calibri"/>
                <a:cs typeface="Calibri"/>
              </a:rPr>
              <a:t> </a:t>
            </a:r>
            <a:r>
              <a:rPr sz="850" b="1" spc="-25" dirty="0">
                <a:latin typeface="Calibri"/>
                <a:cs typeface="Calibri"/>
              </a:rPr>
              <a:t>and</a:t>
            </a:r>
            <a:r>
              <a:rPr sz="850" b="1" spc="500" dirty="0">
                <a:latin typeface="Calibri"/>
                <a:cs typeface="Calibri"/>
              </a:rPr>
              <a:t> </a:t>
            </a:r>
            <a:r>
              <a:rPr sz="850" b="1" dirty="0">
                <a:latin typeface="Calibri"/>
                <a:cs typeface="Calibri"/>
              </a:rPr>
              <a:t>mentally</a:t>
            </a:r>
            <a:r>
              <a:rPr sz="850" b="1" spc="15" dirty="0">
                <a:latin typeface="Calibri"/>
                <a:cs typeface="Calibri"/>
              </a:rPr>
              <a:t> </a:t>
            </a:r>
            <a:r>
              <a:rPr sz="850" b="1" dirty="0">
                <a:latin typeface="Calibri"/>
                <a:cs typeface="Calibri"/>
              </a:rPr>
              <a:t>fit</a:t>
            </a:r>
            <a:r>
              <a:rPr sz="850" b="1" spc="70" dirty="0">
                <a:latin typeface="Calibri"/>
                <a:cs typeface="Calibri"/>
              </a:rPr>
              <a:t> </a:t>
            </a:r>
            <a:r>
              <a:rPr sz="850" b="1" dirty="0">
                <a:latin typeface="Calibri"/>
                <a:cs typeface="Calibri"/>
              </a:rPr>
              <a:t>team</a:t>
            </a:r>
            <a:r>
              <a:rPr sz="850" b="1" spc="50" dirty="0">
                <a:latin typeface="Calibri"/>
                <a:cs typeface="Calibri"/>
              </a:rPr>
              <a:t> </a:t>
            </a:r>
            <a:r>
              <a:rPr sz="850" b="1" spc="-20" dirty="0">
                <a:latin typeface="Calibri"/>
                <a:cs typeface="Calibri"/>
              </a:rPr>
              <a:t>that</a:t>
            </a:r>
            <a:r>
              <a:rPr sz="850" b="1" spc="500" dirty="0">
                <a:latin typeface="Calibri"/>
                <a:cs typeface="Calibri"/>
              </a:rPr>
              <a:t> </a:t>
            </a:r>
            <a:r>
              <a:rPr sz="850" b="1" dirty="0">
                <a:latin typeface="Calibri"/>
                <a:cs typeface="Calibri"/>
              </a:rPr>
              <a:t>includes</a:t>
            </a:r>
            <a:r>
              <a:rPr sz="850" b="1" spc="75" dirty="0">
                <a:latin typeface="Calibri"/>
                <a:cs typeface="Calibri"/>
              </a:rPr>
              <a:t> </a:t>
            </a:r>
            <a:r>
              <a:rPr sz="850" b="1" dirty="0">
                <a:latin typeface="Calibri"/>
                <a:cs typeface="Calibri"/>
              </a:rPr>
              <a:t>Career,</a:t>
            </a:r>
            <a:r>
              <a:rPr sz="850" b="1" spc="80" dirty="0">
                <a:latin typeface="Calibri"/>
                <a:cs typeface="Calibri"/>
              </a:rPr>
              <a:t> </a:t>
            </a:r>
            <a:r>
              <a:rPr sz="850" b="1" dirty="0">
                <a:latin typeface="Calibri"/>
                <a:cs typeface="Calibri"/>
              </a:rPr>
              <a:t>Paid</a:t>
            </a:r>
            <a:r>
              <a:rPr sz="850" b="1" spc="90" dirty="0">
                <a:latin typeface="Calibri"/>
                <a:cs typeface="Calibri"/>
              </a:rPr>
              <a:t> </a:t>
            </a:r>
            <a:r>
              <a:rPr sz="850" b="1" spc="-25" dirty="0">
                <a:latin typeface="Calibri"/>
                <a:cs typeface="Calibri"/>
              </a:rPr>
              <a:t>on</a:t>
            </a:r>
            <a:r>
              <a:rPr sz="850" b="1" spc="500" dirty="0">
                <a:latin typeface="Calibri"/>
                <a:cs typeface="Calibri"/>
              </a:rPr>
              <a:t> </a:t>
            </a:r>
            <a:r>
              <a:rPr sz="850" b="1" dirty="0">
                <a:latin typeface="Calibri"/>
                <a:cs typeface="Calibri"/>
              </a:rPr>
              <a:t>Call</a:t>
            </a:r>
            <a:r>
              <a:rPr sz="850" b="1" spc="30" dirty="0">
                <a:latin typeface="Calibri"/>
                <a:cs typeface="Calibri"/>
              </a:rPr>
              <a:t> </a:t>
            </a:r>
            <a:r>
              <a:rPr sz="850" b="1" dirty="0">
                <a:latin typeface="Calibri"/>
                <a:cs typeface="Calibri"/>
              </a:rPr>
              <a:t>and</a:t>
            </a:r>
            <a:r>
              <a:rPr sz="850" b="1" spc="35" dirty="0">
                <a:latin typeface="Calibri"/>
                <a:cs typeface="Calibri"/>
              </a:rPr>
              <a:t> </a:t>
            </a:r>
            <a:r>
              <a:rPr sz="850" b="1" spc="-10" dirty="0">
                <a:latin typeface="Calibri"/>
                <a:cs typeface="Calibri"/>
              </a:rPr>
              <a:t>administrative</a:t>
            </a:r>
            <a:r>
              <a:rPr sz="850" b="1" spc="500" dirty="0">
                <a:latin typeface="Calibri"/>
                <a:cs typeface="Calibri"/>
              </a:rPr>
              <a:t> </a:t>
            </a:r>
            <a:r>
              <a:rPr sz="850" b="1" dirty="0">
                <a:latin typeface="Calibri"/>
                <a:cs typeface="Calibri"/>
              </a:rPr>
              <a:t>members</a:t>
            </a:r>
            <a:r>
              <a:rPr sz="850" b="1" spc="65" dirty="0">
                <a:latin typeface="Calibri"/>
                <a:cs typeface="Calibri"/>
              </a:rPr>
              <a:t> </a:t>
            </a:r>
            <a:r>
              <a:rPr sz="850" b="1" dirty="0">
                <a:latin typeface="Calibri"/>
                <a:cs typeface="Calibri"/>
              </a:rPr>
              <a:t>to</a:t>
            </a:r>
            <a:r>
              <a:rPr sz="850" b="1" spc="70" dirty="0">
                <a:latin typeface="Calibri"/>
                <a:cs typeface="Calibri"/>
              </a:rPr>
              <a:t> </a:t>
            </a:r>
            <a:r>
              <a:rPr sz="850" b="1" spc="-10" dirty="0">
                <a:latin typeface="Calibri"/>
                <a:cs typeface="Calibri"/>
              </a:rPr>
              <a:t>provide</a:t>
            </a:r>
            <a:r>
              <a:rPr sz="850" b="1" spc="500" dirty="0">
                <a:latin typeface="Calibri"/>
                <a:cs typeface="Calibri"/>
              </a:rPr>
              <a:t> </a:t>
            </a:r>
            <a:r>
              <a:rPr sz="850" b="1" dirty="0">
                <a:latin typeface="Calibri"/>
                <a:cs typeface="Calibri"/>
              </a:rPr>
              <a:t>value</a:t>
            </a:r>
            <a:r>
              <a:rPr sz="850" b="1" spc="25" dirty="0">
                <a:latin typeface="Calibri"/>
                <a:cs typeface="Calibri"/>
              </a:rPr>
              <a:t> </a:t>
            </a:r>
            <a:r>
              <a:rPr sz="850" b="1" dirty="0">
                <a:latin typeface="Calibri"/>
                <a:cs typeface="Calibri"/>
              </a:rPr>
              <a:t>for</a:t>
            </a:r>
            <a:r>
              <a:rPr sz="850" b="1" spc="50" dirty="0">
                <a:latin typeface="Calibri"/>
                <a:cs typeface="Calibri"/>
              </a:rPr>
              <a:t> </a:t>
            </a:r>
            <a:r>
              <a:rPr sz="850" b="1" dirty="0">
                <a:latin typeface="Calibri"/>
                <a:cs typeface="Calibri"/>
              </a:rPr>
              <a:t>our</a:t>
            </a:r>
            <a:r>
              <a:rPr sz="850" b="1" spc="50" dirty="0">
                <a:latin typeface="Calibri"/>
                <a:cs typeface="Calibri"/>
              </a:rPr>
              <a:t> </a:t>
            </a:r>
            <a:r>
              <a:rPr sz="850" b="1" spc="-10" dirty="0">
                <a:latin typeface="Calibri"/>
                <a:cs typeface="Calibri"/>
              </a:rPr>
              <a:t>community</a:t>
            </a:r>
            <a:endParaRPr sz="850">
              <a:latin typeface="Calibri"/>
              <a:cs typeface="Calibri"/>
            </a:endParaRPr>
          </a:p>
        </p:txBody>
      </p:sp>
      <p:sp>
        <p:nvSpPr>
          <p:cNvPr id="39" name="object 39"/>
          <p:cNvSpPr txBox="1"/>
          <p:nvPr/>
        </p:nvSpPr>
        <p:spPr>
          <a:xfrm>
            <a:off x="8725995" y="3165014"/>
            <a:ext cx="1142365" cy="1429385"/>
          </a:xfrm>
          <a:prstGeom prst="rect">
            <a:avLst/>
          </a:prstGeom>
        </p:spPr>
        <p:txBody>
          <a:bodyPr vert="horz" wrap="square" lIns="0" tIns="12700" rIns="0" bIns="0" rtlCol="0">
            <a:spAutoFit/>
          </a:bodyPr>
          <a:lstStyle/>
          <a:p>
            <a:pPr marL="12700" marR="5080" indent="1905" algn="ctr">
              <a:lnSpc>
                <a:spcPct val="103800"/>
              </a:lnSpc>
              <a:spcBef>
                <a:spcPts val="100"/>
              </a:spcBef>
            </a:pPr>
            <a:r>
              <a:rPr sz="850" b="1" dirty="0">
                <a:latin typeface="Calibri"/>
                <a:cs typeface="Calibri"/>
              </a:rPr>
              <a:t>Foster</a:t>
            </a:r>
            <a:r>
              <a:rPr sz="850" b="1" spc="55" dirty="0">
                <a:latin typeface="Calibri"/>
                <a:cs typeface="Calibri"/>
              </a:rPr>
              <a:t> </a:t>
            </a:r>
            <a:r>
              <a:rPr sz="850" b="1" spc="-10" dirty="0">
                <a:latin typeface="Calibri"/>
                <a:cs typeface="Calibri"/>
              </a:rPr>
              <a:t>positive</a:t>
            </a:r>
            <a:r>
              <a:rPr sz="850" b="1" spc="500" dirty="0">
                <a:latin typeface="Calibri"/>
                <a:cs typeface="Calibri"/>
              </a:rPr>
              <a:t> </a:t>
            </a:r>
            <a:r>
              <a:rPr sz="850" b="1" spc="10" dirty="0">
                <a:latin typeface="Calibri"/>
                <a:cs typeface="Calibri"/>
              </a:rPr>
              <a:t>relationships</a:t>
            </a:r>
            <a:r>
              <a:rPr sz="850" b="1" spc="-40" dirty="0">
                <a:latin typeface="Calibri"/>
                <a:cs typeface="Calibri"/>
              </a:rPr>
              <a:t> </a:t>
            </a:r>
            <a:r>
              <a:rPr sz="850" b="1" spc="10" dirty="0">
                <a:latin typeface="Calibri"/>
                <a:cs typeface="Calibri"/>
              </a:rPr>
              <a:t>to </a:t>
            </a:r>
            <a:r>
              <a:rPr sz="850" b="1" spc="-10" dirty="0">
                <a:latin typeface="Calibri"/>
                <a:cs typeface="Calibri"/>
              </a:rPr>
              <a:t>address</a:t>
            </a:r>
            <a:r>
              <a:rPr sz="850" b="1" spc="500" dirty="0">
                <a:latin typeface="Calibri"/>
                <a:cs typeface="Calibri"/>
              </a:rPr>
              <a:t> </a:t>
            </a:r>
            <a:r>
              <a:rPr sz="850" b="1" spc="10" dirty="0">
                <a:latin typeface="Calibri"/>
                <a:cs typeface="Calibri"/>
              </a:rPr>
              <a:t>community</a:t>
            </a:r>
            <a:r>
              <a:rPr sz="850" b="1" spc="20" dirty="0">
                <a:latin typeface="Calibri"/>
                <a:cs typeface="Calibri"/>
              </a:rPr>
              <a:t> </a:t>
            </a:r>
            <a:r>
              <a:rPr sz="850" b="1" spc="-10" dirty="0">
                <a:latin typeface="Calibri"/>
                <a:cs typeface="Calibri"/>
              </a:rPr>
              <a:t>concerns</a:t>
            </a:r>
            <a:r>
              <a:rPr sz="850" b="1" spc="500" dirty="0">
                <a:latin typeface="Calibri"/>
                <a:cs typeface="Calibri"/>
              </a:rPr>
              <a:t> </a:t>
            </a:r>
            <a:r>
              <a:rPr sz="850" b="1" dirty="0">
                <a:latin typeface="Calibri"/>
                <a:cs typeface="Calibri"/>
              </a:rPr>
              <a:t>and</a:t>
            </a:r>
            <a:r>
              <a:rPr sz="850" b="1" spc="50" dirty="0">
                <a:latin typeface="Calibri"/>
                <a:cs typeface="Calibri"/>
              </a:rPr>
              <a:t> </a:t>
            </a:r>
            <a:r>
              <a:rPr sz="850" b="1" spc="-10" dirty="0">
                <a:latin typeface="Calibri"/>
                <a:cs typeface="Calibri"/>
              </a:rPr>
              <a:t>explore</a:t>
            </a:r>
            <a:r>
              <a:rPr sz="850" b="1" spc="500" dirty="0">
                <a:latin typeface="Calibri"/>
                <a:cs typeface="Calibri"/>
              </a:rPr>
              <a:t> </a:t>
            </a:r>
            <a:r>
              <a:rPr sz="850" b="1" dirty="0">
                <a:latin typeface="Calibri"/>
                <a:cs typeface="Calibri"/>
              </a:rPr>
              <a:t>opportunities</a:t>
            </a:r>
            <a:r>
              <a:rPr sz="850" b="1" spc="110" dirty="0">
                <a:latin typeface="Calibri"/>
                <a:cs typeface="Calibri"/>
              </a:rPr>
              <a:t> </a:t>
            </a:r>
            <a:r>
              <a:rPr sz="850" b="1" spc="-25" dirty="0">
                <a:latin typeface="Calibri"/>
                <a:cs typeface="Calibri"/>
              </a:rPr>
              <a:t>for</a:t>
            </a:r>
            <a:r>
              <a:rPr sz="850" b="1" spc="500" dirty="0">
                <a:latin typeface="Calibri"/>
                <a:cs typeface="Calibri"/>
              </a:rPr>
              <a:t> </a:t>
            </a:r>
            <a:r>
              <a:rPr sz="850" b="1" spc="-10" dirty="0">
                <a:latin typeface="Calibri"/>
                <a:cs typeface="Calibri"/>
              </a:rPr>
              <a:t>collaboration</a:t>
            </a:r>
            <a:endParaRPr sz="850">
              <a:latin typeface="Calibri"/>
              <a:cs typeface="Calibri"/>
            </a:endParaRPr>
          </a:p>
          <a:p>
            <a:pPr marL="29845" marR="21590" indent="1270" algn="ctr">
              <a:lnSpc>
                <a:spcPct val="103499"/>
              </a:lnSpc>
              <a:spcBef>
                <a:spcPts val="470"/>
              </a:spcBef>
            </a:pPr>
            <a:r>
              <a:rPr sz="850" dirty="0">
                <a:latin typeface="Calibri"/>
                <a:cs typeface="Calibri"/>
              </a:rPr>
              <a:t>Build</a:t>
            </a:r>
            <a:r>
              <a:rPr sz="850" spc="25" dirty="0">
                <a:latin typeface="Calibri"/>
                <a:cs typeface="Calibri"/>
              </a:rPr>
              <a:t> </a:t>
            </a:r>
            <a:r>
              <a:rPr sz="850" spc="-10" dirty="0">
                <a:latin typeface="Calibri"/>
                <a:cs typeface="Calibri"/>
              </a:rPr>
              <a:t>collaborative</a:t>
            </a:r>
            <a:r>
              <a:rPr sz="850" spc="500" dirty="0">
                <a:latin typeface="Calibri"/>
                <a:cs typeface="Calibri"/>
              </a:rPr>
              <a:t> </a:t>
            </a:r>
            <a:r>
              <a:rPr sz="850" dirty="0">
                <a:latin typeface="Calibri"/>
                <a:cs typeface="Calibri"/>
              </a:rPr>
              <a:t>partnerships</a:t>
            </a:r>
            <a:r>
              <a:rPr sz="850" spc="65" dirty="0">
                <a:latin typeface="Calibri"/>
                <a:cs typeface="Calibri"/>
              </a:rPr>
              <a:t> </a:t>
            </a:r>
            <a:r>
              <a:rPr sz="850" dirty="0">
                <a:latin typeface="Calibri"/>
                <a:cs typeface="Calibri"/>
              </a:rPr>
              <a:t>with</a:t>
            </a:r>
            <a:r>
              <a:rPr sz="850" spc="65" dirty="0">
                <a:latin typeface="Calibri"/>
                <a:cs typeface="Calibri"/>
              </a:rPr>
              <a:t> </a:t>
            </a:r>
            <a:r>
              <a:rPr sz="850" spc="-10" dirty="0">
                <a:latin typeface="Calibri"/>
                <a:cs typeface="Calibri"/>
              </a:rPr>
              <a:t>other</a:t>
            </a:r>
            <a:r>
              <a:rPr sz="850" spc="500" dirty="0">
                <a:latin typeface="Calibri"/>
                <a:cs typeface="Calibri"/>
              </a:rPr>
              <a:t> </a:t>
            </a:r>
            <a:r>
              <a:rPr sz="850" dirty="0">
                <a:latin typeface="Calibri"/>
                <a:cs typeface="Calibri"/>
              </a:rPr>
              <a:t>agencies</a:t>
            </a:r>
            <a:r>
              <a:rPr sz="850" spc="50" dirty="0">
                <a:latin typeface="Calibri"/>
                <a:cs typeface="Calibri"/>
              </a:rPr>
              <a:t> </a:t>
            </a:r>
            <a:r>
              <a:rPr sz="850" dirty="0">
                <a:latin typeface="Calibri"/>
                <a:cs typeface="Calibri"/>
              </a:rPr>
              <a:t>serving</a:t>
            </a:r>
            <a:r>
              <a:rPr sz="850" spc="60" dirty="0">
                <a:latin typeface="Calibri"/>
                <a:cs typeface="Calibri"/>
              </a:rPr>
              <a:t> </a:t>
            </a:r>
            <a:r>
              <a:rPr sz="850" spc="-20" dirty="0">
                <a:latin typeface="Calibri"/>
                <a:cs typeface="Calibri"/>
              </a:rPr>
              <a:t>Salt</a:t>
            </a:r>
            <a:r>
              <a:rPr sz="850" spc="500" dirty="0">
                <a:latin typeface="Calibri"/>
                <a:cs typeface="Calibri"/>
              </a:rPr>
              <a:t> </a:t>
            </a:r>
            <a:r>
              <a:rPr sz="850" dirty="0">
                <a:latin typeface="Calibri"/>
                <a:cs typeface="Calibri"/>
              </a:rPr>
              <a:t>Spring</a:t>
            </a:r>
            <a:r>
              <a:rPr sz="850" spc="55" dirty="0">
                <a:latin typeface="Calibri"/>
                <a:cs typeface="Calibri"/>
              </a:rPr>
              <a:t> </a:t>
            </a:r>
            <a:r>
              <a:rPr sz="850" spc="-10" dirty="0">
                <a:latin typeface="Calibri"/>
                <a:cs typeface="Calibri"/>
              </a:rPr>
              <a:t>Island</a:t>
            </a:r>
            <a:endParaRPr sz="850">
              <a:latin typeface="Calibri"/>
              <a:cs typeface="Calibri"/>
            </a:endParaRPr>
          </a:p>
        </p:txBody>
      </p:sp>
      <p:sp>
        <p:nvSpPr>
          <p:cNvPr id="40" name="object 40"/>
          <p:cNvSpPr txBox="1"/>
          <p:nvPr/>
        </p:nvSpPr>
        <p:spPr>
          <a:xfrm>
            <a:off x="7246261" y="3177306"/>
            <a:ext cx="1057275" cy="1416685"/>
          </a:xfrm>
          <a:prstGeom prst="rect">
            <a:avLst/>
          </a:prstGeom>
        </p:spPr>
        <p:txBody>
          <a:bodyPr vert="horz" wrap="square" lIns="0" tIns="12700" rIns="0" bIns="0" rtlCol="0">
            <a:spAutoFit/>
          </a:bodyPr>
          <a:lstStyle/>
          <a:p>
            <a:pPr marL="12700" marR="5080" indent="1905" algn="ctr">
              <a:lnSpc>
                <a:spcPct val="103800"/>
              </a:lnSpc>
              <a:spcBef>
                <a:spcPts val="100"/>
              </a:spcBef>
            </a:pPr>
            <a:r>
              <a:rPr sz="850" b="1" dirty="0">
                <a:latin typeface="Calibri"/>
                <a:cs typeface="Calibri"/>
              </a:rPr>
              <a:t>Deliver</a:t>
            </a:r>
            <a:r>
              <a:rPr sz="850" b="1" spc="40" dirty="0">
                <a:latin typeface="Calibri"/>
                <a:cs typeface="Calibri"/>
              </a:rPr>
              <a:t> </a:t>
            </a:r>
            <a:r>
              <a:rPr sz="850" b="1" dirty="0">
                <a:latin typeface="Calibri"/>
                <a:cs typeface="Calibri"/>
              </a:rPr>
              <a:t>a</a:t>
            </a:r>
            <a:r>
              <a:rPr sz="850" b="1" spc="70" dirty="0">
                <a:latin typeface="Calibri"/>
                <a:cs typeface="Calibri"/>
              </a:rPr>
              <a:t> </a:t>
            </a:r>
            <a:r>
              <a:rPr sz="850" b="1" dirty="0">
                <a:latin typeface="Calibri"/>
                <a:cs typeface="Calibri"/>
              </a:rPr>
              <a:t>fire-</a:t>
            </a:r>
            <a:r>
              <a:rPr sz="850" b="1" spc="-10" dirty="0">
                <a:latin typeface="Calibri"/>
                <a:cs typeface="Calibri"/>
              </a:rPr>
              <a:t>rescue</a:t>
            </a:r>
            <a:r>
              <a:rPr sz="850" b="1" spc="500" dirty="0">
                <a:latin typeface="Calibri"/>
                <a:cs typeface="Calibri"/>
              </a:rPr>
              <a:t> </a:t>
            </a:r>
            <a:r>
              <a:rPr sz="850" b="1" dirty="0">
                <a:latin typeface="Calibri"/>
                <a:cs typeface="Calibri"/>
              </a:rPr>
              <a:t>service</a:t>
            </a:r>
            <a:r>
              <a:rPr sz="850" b="1" spc="70" dirty="0">
                <a:latin typeface="Calibri"/>
                <a:cs typeface="Calibri"/>
              </a:rPr>
              <a:t> </a:t>
            </a:r>
            <a:r>
              <a:rPr sz="850" b="1" dirty="0">
                <a:latin typeface="Calibri"/>
                <a:cs typeface="Calibri"/>
              </a:rPr>
              <a:t>that</a:t>
            </a:r>
            <a:r>
              <a:rPr sz="850" b="1" spc="50" dirty="0">
                <a:latin typeface="Calibri"/>
                <a:cs typeface="Calibri"/>
              </a:rPr>
              <a:t> </a:t>
            </a:r>
            <a:r>
              <a:rPr sz="850" b="1" spc="-10" dirty="0">
                <a:latin typeface="Calibri"/>
                <a:cs typeface="Calibri"/>
              </a:rPr>
              <a:t>prevents</a:t>
            </a:r>
            <a:r>
              <a:rPr sz="850" b="1" spc="500" dirty="0">
                <a:latin typeface="Calibri"/>
                <a:cs typeface="Calibri"/>
              </a:rPr>
              <a:t> </a:t>
            </a:r>
            <a:r>
              <a:rPr sz="850" b="1" dirty="0">
                <a:latin typeface="Calibri"/>
                <a:cs typeface="Calibri"/>
              </a:rPr>
              <a:t>and</a:t>
            </a:r>
            <a:r>
              <a:rPr sz="850" b="1" spc="90" dirty="0">
                <a:latin typeface="Calibri"/>
                <a:cs typeface="Calibri"/>
              </a:rPr>
              <a:t> </a:t>
            </a:r>
            <a:r>
              <a:rPr sz="850" b="1" dirty="0">
                <a:latin typeface="Calibri"/>
                <a:cs typeface="Calibri"/>
              </a:rPr>
              <a:t>responds</a:t>
            </a:r>
            <a:r>
              <a:rPr sz="850" b="1" spc="80" dirty="0">
                <a:latin typeface="Calibri"/>
                <a:cs typeface="Calibri"/>
              </a:rPr>
              <a:t> </a:t>
            </a:r>
            <a:r>
              <a:rPr sz="850" b="1" spc="-25" dirty="0">
                <a:latin typeface="Calibri"/>
                <a:cs typeface="Calibri"/>
              </a:rPr>
              <a:t>to</a:t>
            </a:r>
            <a:r>
              <a:rPr sz="850" b="1" spc="500" dirty="0">
                <a:latin typeface="Calibri"/>
                <a:cs typeface="Calibri"/>
              </a:rPr>
              <a:t> </a:t>
            </a:r>
            <a:r>
              <a:rPr sz="850" b="1" dirty="0">
                <a:latin typeface="Calibri"/>
                <a:cs typeface="Calibri"/>
              </a:rPr>
              <a:t>emergencies</a:t>
            </a:r>
            <a:r>
              <a:rPr sz="850" b="1" spc="75" dirty="0">
                <a:latin typeface="Calibri"/>
                <a:cs typeface="Calibri"/>
              </a:rPr>
              <a:t> </a:t>
            </a:r>
            <a:r>
              <a:rPr sz="850" b="1" dirty="0">
                <a:latin typeface="Calibri"/>
                <a:cs typeface="Calibri"/>
              </a:rPr>
              <a:t>in</a:t>
            </a:r>
            <a:r>
              <a:rPr sz="850" b="1" spc="65" dirty="0">
                <a:latin typeface="Calibri"/>
                <a:cs typeface="Calibri"/>
              </a:rPr>
              <a:t> </a:t>
            </a:r>
            <a:r>
              <a:rPr sz="850" b="1" dirty="0">
                <a:latin typeface="Calibri"/>
                <a:cs typeface="Calibri"/>
              </a:rPr>
              <a:t>a</a:t>
            </a:r>
            <a:r>
              <a:rPr sz="850" b="1" spc="75" dirty="0">
                <a:latin typeface="Calibri"/>
                <a:cs typeface="Calibri"/>
              </a:rPr>
              <a:t> </a:t>
            </a:r>
            <a:r>
              <a:rPr sz="850" b="1" spc="-20" dirty="0">
                <a:latin typeface="Calibri"/>
                <a:cs typeface="Calibri"/>
              </a:rPr>
              <a:t>safe,</a:t>
            </a:r>
            <a:r>
              <a:rPr sz="850" b="1" spc="500" dirty="0">
                <a:latin typeface="Calibri"/>
                <a:cs typeface="Calibri"/>
              </a:rPr>
              <a:t> </a:t>
            </a:r>
            <a:r>
              <a:rPr sz="850" b="1" dirty="0">
                <a:latin typeface="Calibri"/>
                <a:cs typeface="Calibri"/>
              </a:rPr>
              <a:t>effective</a:t>
            </a:r>
            <a:r>
              <a:rPr sz="850" b="1" spc="65" dirty="0">
                <a:latin typeface="Calibri"/>
                <a:cs typeface="Calibri"/>
              </a:rPr>
              <a:t> </a:t>
            </a:r>
            <a:r>
              <a:rPr sz="850" b="1" dirty="0">
                <a:latin typeface="Calibri"/>
                <a:cs typeface="Calibri"/>
              </a:rPr>
              <a:t>and</a:t>
            </a:r>
            <a:r>
              <a:rPr sz="850" b="1" spc="75" dirty="0">
                <a:latin typeface="Calibri"/>
                <a:cs typeface="Calibri"/>
              </a:rPr>
              <a:t> </a:t>
            </a:r>
            <a:r>
              <a:rPr sz="850" b="1" spc="-10" dirty="0">
                <a:latin typeface="Calibri"/>
                <a:cs typeface="Calibri"/>
              </a:rPr>
              <a:t>timely</a:t>
            </a:r>
            <a:r>
              <a:rPr sz="850" b="1" spc="500" dirty="0">
                <a:latin typeface="Calibri"/>
                <a:cs typeface="Calibri"/>
              </a:rPr>
              <a:t> </a:t>
            </a:r>
            <a:r>
              <a:rPr sz="850" b="1" spc="-10" dirty="0">
                <a:latin typeface="Calibri"/>
                <a:cs typeface="Calibri"/>
              </a:rPr>
              <a:t>manner</a:t>
            </a:r>
            <a:endParaRPr sz="850">
              <a:latin typeface="Calibri"/>
              <a:cs typeface="Calibri"/>
            </a:endParaRPr>
          </a:p>
          <a:p>
            <a:pPr marL="107950" marR="19050" indent="1905" algn="ctr">
              <a:lnSpc>
                <a:spcPct val="103499"/>
              </a:lnSpc>
              <a:spcBef>
                <a:spcPts val="370"/>
              </a:spcBef>
            </a:pPr>
            <a:r>
              <a:rPr sz="850" dirty="0">
                <a:latin typeface="Calibri"/>
                <a:cs typeface="Calibri"/>
              </a:rPr>
              <a:t>Identify</a:t>
            </a:r>
            <a:r>
              <a:rPr sz="850" spc="65" dirty="0">
                <a:latin typeface="Calibri"/>
                <a:cs typeface="Calibri"/>
              </a:rPr>
              <a:t> </a:t>
            </a:r>
            <a:r>
              <a:rPr sz="850" spc="-25" dirty="0">
                <a:latin typeface="Calibri"/>
                <a:cs typeface="Calibri"/>
              </a:rPr>
              <a:t>and</a:t>
            </a:r>
            <a:r>
              <a:rPr sz="850" spc="500" dirty="0">
                <a:latin typeface="Calibri"/>
                <a:cs typeface="Calibri"/>
              </a:rPr>
              <a:t> </a:t>
            </a:r>
            <a:r>
              <a:rPr sz="850" dirty="0">
                <a:latin typeface="Calibri"/>
                <a:cs typeface="Calibri"/>
              </a:rPr>
              <a:t>implement</a:t>
            </a:r>
            <a:r>
              <a:rPr sz="850" spc="85" dirty="0">
                <a:latin typeface="Calibri"/>
                <a:cs typeface="Calibri"/>
              </a:rPr>
              <a:t> </a:t>
            </a:r>
            <a:r>
              <a:rPr sz="850" spc="-10" dirty="0">
                <a:latin typeface="Calibri"/>
                <a:cs typeface="Calibri"/>
              </a:rPr>
              <a:t>effective</a:t>
            </a:r>
            <a:r>
              <a:rPr sz="850" spc="500" dirty="0">
                <a:latin typeface="Calibri"/>
                <a:cs typeface="Calibri"/>
              </a:rPr>
              <a:t> </a:t>
            </a:r>
            <a:r>
              <a:rPr sz="850" dirty="0">
                <a:latin typeface="Calibri"/>
                <a:cs typeface="Calibri"/>
              </a:rPr>
              <a:t>options</a:t>
            </a:r>
            <a:r>
              <a:rPr sz="850" spc="25" dirty="0">
                <a:latin typeface="Calibri"/>
                <a:cs typeface="Calibri"/>
              </a:rPr>
              <a:t> </a:t>
            </a:r>
            <a:r>
              <a:rPr sz="850" dirty="0">
                <a:latin typeface="Calibri"/>
                <a:cs typeface="Calibri"/>
              </a:rPr>
              <a:t>to</a:t>
            </a:r>
            <a:r>
              <a:rPr sz="850" spc="40" dirty="0">
                <a:latin typeface="Calibri"/>
                <a:cs typeface="Calibri"/>
              </a:rPr>
              <a:t> </a:t>
            </a:r>
            <a:r>
              <a:rPr sz="850" spc="-10" dirty="0">
                <a:latin typeface="Calibri"/>
                <a:cs typeface="Calibri"/>
              </a:rPr>
              <a:t>improve</a:t>
            </a:r>
            <a:r>
              <a:rPr sz="850" spc="500" dirty="0">
                <a:latin typeface="Calibri"/>
                <a:cs typeface="Calibri"/>
              </a:rPr>
              <a:t> </a:t>
            </a:r>
            <a:r>
              <a:rPr sz="850" dirty="0">
                <a:latin typeface="Calibri"/>
                <a:cs typeface="Calibri"/>
              </a:rPr>
              <a:t>response</a:t>
            </a:r>
            <a:r>
              <a:rPr sz="850" spc="80" dirty="0">
                <a:latin typeface="Calibri"/>
                <a:cs typeface="Calibri"/>
              </a:rPr>
              <a:t> </a:t>
            </a:r>
            <a:r>
              <a:rPr sz="850" spc="-10" dirty="0">
                <a:latin typeface="Calibri"/>
                <a:cs typeface="Calibri"/>
              </a:rPr>
              <a:t>rates</a:t>
            </a:r>
            <a:endParaRPr sz="850">
              <a:latin typeface="Calibri"/>
              <a:cs typeface="Calibri"/>
            </a:endParaRPr>
          </a:p>
        </p:txBody>
      </p:sp>
      <p:sp>
        <p:nvSpPr>
          <p:cNvPr id="41" name="object 41"/>
          <p:cNvSpPr txBox="1"/>
          <p:nvPr/>
        </p:nvSpPr>
        <p:spPr>
          <a:xfrm>
            <a:off x="5699200" y="3177306"/>
            <a:ext cx="1320165" cy="699135"/>
          </a:xfrm>
          <a:prstGeom prst="rect">
            <a:avLst/>
          </a:prstGeom>
        </p:spPr>
        <p:txBody>
          <a:bodyPr vert="horz" wrap="square" lIns="0" tIns="12700" rIns="0" bIns="0" rtlCol="0">
            <a:spAutoFit/>
          </a:bodyPr>
          <a:lstStyle/>
          <a:p>
            <a:pPr marL="12700" marR="5080" indent="-3175" algn="ctr">
              <a:lnSpc>
                <a:spcPct val="103800"/>
              </a:lnSpc>
              <a:spcBef>
                <a:spcPts val="100"/>
              </a:spcBef>
            </a:pPr>
            <a:r>
              <a:rPr sz="850" b="1" spc="10" dirty="0">
                <a:latin typeface="Calibri"/>
                <a:cs typeface="Calibri"/>
              </a:rPr>
              <a:t>Infrastructure</a:t>
            </a:r>
            <a:r>
              <a:rPr sz="850" b="1" spc="25" dirty="0">
                <a:latin typeface="Calibri"/>
                <a:cs typeface="Calibri"/>
              </a:rPr>
              <a:t> </a:t>
            </a:r>
            <a:r>
              <a:rPr sz="850" b="1" spc="-20" dirty="0">
                <a:latin typeface="Calibri"/>
                <a:cs typeface="Calibri"/>
              </a:rPr>
              <a:t>that</a:t>
            </a:r>
            <a:r>
              <a:rPr sz="850" b="1" spc="500" dirty="0">
                <a:latin typeface="Calibri"/>
                <a:cs typeface="Calibri"/>
              </a:rPr>
              <a:t>  </a:t>
            </a:r>
            <a:r>
              <a:rPr sz="850" b="1" dirty="0">
                <a:latin typeface="Calibri"/>
                <a:cs typeface="Calibri"/>
              </a:rPr>
              <a:t>supports</a:t>
            </a:r>
            <a:r>
              <a:rPr sz="850" b="1" spc="25" dirty="0">
                <a:latin typeface="Calibri"/>
                <a:cs typeface="Calibri"/>
              </a:rPr>
              <a:t> </a:t>
            </a:r>
            <a:r>
              <a:rPr sz="850" b="1" dirty="0">
                <a:latin typeface="Calibri"/>
                <a:cs typeface="Calibri"/>
              </a:rPr>
              <a:t>an</a:t>
            </a:r>
            <a:r>
              <a:rPr sz="850" b="1" spc="95" dirty="0">
                <a:latin typeface="Calibri"/>
                <a:cs typeface="Calibri"/>
              </a:rPr>
              <a:t> </a:t>
            </a:r>
            <a:r>
              <a:rPr sz="850" b="1" spc="-10" dirty="0">
                <a:latin typeface="Calibri"/>
                <a:cs typeface="Calibri"/>
              </a:rPr>
              <a:t>effective,</a:t>
            </a:r>
            <a:r>
              <a:rPr sz="850" b="1" spc="500" dirty="0">
                <a:latin typeface="Calibri"/>
                <a:cs typeface="Calibri"/>
              </a:rPr>
              <a:t> </a:t>
            </a:r>
            <a:r>
              <a:rPr sz="850" b="1" dirty="0">
                <a:latin typeface="Calibri"/>
                <a:cs typeface="Calibri"/>
              </a:rPr>
              <a:t>reliable</a:t>
            </a:r>
            <a:r>
              <a:rPr sz="850" b="1" spc="75" dirty="0">
                <a:latin typeface="Calibri"/>
                <a:cs typeface="Calibri"/>
              </a:rPr>
              <a:t> </a:t>
            </a:r>
            <a:r>
              <a:rPr sz="850" b="1" dirty="0">
                <a:latin typeface="Calibri"/>
                <a:cs typeface="Calibri"/>
              </a:rPr>
              <a:t>and</a:t>
            </a:r>
            <a:r>
              <a:rPr sz="850" b="1" spc="65" dirty="0">
                <a:latin typeface="Calibri"/>
                <a:cs typeface="Calibri"/>
              </a:rPr>
              <a:t> </a:t>
            </a:r>
            <a:r>
              <a:rPr sz="850" b="1" dirty="0">
                <a:latin typeface="Calibri"/>
                <a:cs typeface="Calibri"/>
              </a:rPr>
              <a:t>resilient</a:t>
            </a:r>
            <a:r>
              <a:rPr sz="850" b="1" spc="70" dirty="0">
                <a:latin typeface="Calibri"/>
                <a:cs typeface="Calibri"/>
              </a:rPr>
              <a:t> </a:t>
            </a:r>
            <a:r>
              <a:rPr sz="850" b="1" spc="-20" dirty="0">
                <a:latin typeface="Calibri"/>
                <a:cs typeface="Calibri"/>
              </a:rPr>
              <a:t>fire</a:t>
            </a:r>
            <a:r>
              <a:rPr sz="850" b="1" spc="500" dirty="0">
                <a:latin typeface="Calibri"/>
                <a:cs typeface="Calibri"/>
              </a:rPr>
              <a:t> </a:t>
            </a:r>
            <a:r>
              <a:rPr sz="850" b="1" dirty="0">
                <a:latin typeface="Calibri"/>
                <a:cs typeface="Calibri"/>
              </a:rPr>
              <a:t>service</a:t>
            </a:r>
            <a:r>
              <a:rPr sz="850" b="1" spc="60" dirty="0">
                <a:latin typeface="Calibri"/>
                <a:cs typeface="Calibri"/>
              </a:rPr>
              <a:t> </a:t>
            </a:r>
            <a:r>
              <a:rPr sz="850" b="1" dirty="0">
                <a:latin typeface="Calibri"/>
                <a:cs typeface="Calibri"/>
              </a:rPr>
              <a:t>to</a:t>
            </a:r>
            <a:r>
              <a:rPr sz="850" b="1" spc="55" dirty="0">
                <a:latin typeface="Calibri"/>
                <a:cs typeface="Calibri"/>
              </a:rPr>
              <a:t> </a:t>
            </a:r>
            <a:r>
              <a:rPr sz="850" b="1" dirty="0">
                <a:latin typeface="Calibri"/>
                <a:cs typeface="Calibri"/>
              </a:rPr>
              <a:t>better</a:t>
            </a:r>
            <a:r>
              <a:rPr sz="850" b="1" spc="65" dirty="0">
                <a:latin typeface="Calibri"/>
                <a:cs typeface="Calibri"/>
              </a:rPr>
              <a:t> </a:t>
            </a:r>
            <a:r>
              <a:rPr sz="850" b="1" spc="-10" dirty="0">
                <a:latin typeface="Calibri"/>
                <a:cs typeface="Calibri"/>
              </a:rPr>
              <a:t>address</a:t>
            </a:r>
            <a:r>
              <a:rPr sz="850" b="1" spc="500" dirty="0">
                <a:latin typeface="Calibri"/>
                <a:cs typeface="Calibri"/>
              </a:rPr>
              <a:t> </a:t>
            </a:r>
            <a:r>
              <a:rPr sz="850" b="1" dirty="0">
                <a:latin typeface="Calibri"/>
                <a:cs typeface="Calibri"/>
              </a:rPr>
              <a:t>increasing</a:t>
            </a:r>
            <a:r>
              <a:rPr sz="850" b="1" spc="55" dirty="0">
                <a:latin typeface="Calibri"/>
                <a:cs typeface="Calibri"/>
              </a:rPr>
              <a:t> </a:t>
            </a:r>
            <a:r>
              <a:rPr sz="850" b="1" dirty="0">
                <a:latin typeface="Calibri"/>
                <a:cs typeface="Calibri"/>
              </a:rPr>
              <a:t>risks</a:t>
            </a:r>
            <a:r>
              <a:rPr sz="850" b="1" spc="70" dirty="0">
                <a:latin typeface="Calibri"/>
                <a:cs typeface="Calibri"/>
              </a:rPr>
              <a:t> </a:t>
            </a:r>
            <a:r>
              <a:rPr sz="850" b="1" dirty="0">
                <a:latin typeface="Calibri"/>
                <a:cs typeface="Calibri"/>
              </a:rPr>
              <a:t>and</a:t>
            </a:r>
            <a:r>
              <a:rPr sz="850" b="1" spc="85" dirty="0">
                <a:latin typeface="Calibri"/>
                <a:cs typeface="Calibri"/>
              </a:rPr>
              <a:t> </a:t>
            </a:r>
            <a:r>
              <a:rPr sz="850" b="1" spc="-10" dirty="0">
                <a:latin typeface="Calibri"/>
                <a:cs typeface="Calibri"/>
              </a:rPr>
              <a:t>hazards</a:t>
            </a:r>
            <a:endParaRPr sz="850">
              <a:latin typeface="Calibri"/>
              <a:cs typeface="Calibri"/>
            </a:endParaRPr>
          </a:p>
        </p:txBody>
      </p:sp>
      <p:sp>
        <p:nvSpPr>
          <p:cNvPr id="42" name="object 42"/>
          <p:cNvSpPr txBox="1"/>
          <p:nvPr/>
        </p:nvSpPr>
        <p:spPr>
          <a:xfrm>
            <a:off x="2498053" y="4709256"/>
            <a:ext cx="1301115" cy="885190"/>
          </a:xfrm>
          <a:prstGeom prst="rect">
            <a:avLst/>
          </a:prstGeom>
        </p:spPr>
        <p:txBody>
          <a:bodyPr vert="horz" wrap="square" lIns="0" tIns="12700" rIns="0" bIns="0" rtlCol="0">
            <a:spAutoFit/>
          </a:bodyPr>
          <a:lstStyle/>
          <a:p>
            <a:pPr marL="45720" marR="38100" indent="1270" algn="ctr">
              <a:lnSpc>
                <a:spcPct val="103499"/>
              </a:lnSpc>
              <a:spcBef>
                <a:spcPts val="100"/>
              </a:spcBef>
            </a:pPr>
            <a:r>
              <a:rPr sz="850" dirty="0">
                <a:latin typeface="Calibri"/>
                <a:cs typeface="Calibri"/>
              </a:rPr>
              <a:t>Improve</a:t>
            </a:r>
            <a:r>
              <a:rPr sz="850" spc="70" dirty="0">
                <a:latin typeface="Calibri"/>
                <a:cs typeface="Calibri"/>
              </a:rPr>
              <a:t> </a:t>
            </a:r>
            <a:r>
              <a:rPr sz="850" spc="-10" dirty="0">
                <a:latin typeface="Calibri"/>
                <a:cs typeface="Calibri"/>
              </a:rPr>
              <a:t>stakeholder</a:t>
            </a:r>
            <a:r>
              <a:rPr sz="850" spc="500" dirty="0">
                <a:latin typeface="Calibri"/>
                <a:cs typeface="Calibri"/>
              </a:rPr>
              <a:t> </a:t>
            </a:r>
            <a:r>
              <a:rPr sz="850" dirty="0">
                <a:latin typeface="Calibri"/>
                <a:cs typeface="Calibri"/>
              </a:rPr>
              <a:t>engagement</a:t>
            </a:r>
            <a:r>
              <a:rPr sz="850" spc="25" dirty="0">
                <a:latin typeface="Calibri"/>
                <a:cs typeface="Calibri"/>
              </a:rPr>
              <a:t> </a:t>
            </a:r>
            <a:r>
              <a:rPr sz="850" dirty="0">
                <a:latin typeface="Calibri"/>
                <a:cs typeface="Calibri"/>
              </a:rPr>
              <a:t>in</a:t>
            </a:r>
            <a:r>
              <a:rPr sz="850" spc="40" dirty="0">
                <a:latin typeface="Calibri"/>
                <a:cs typeface="Calibri"/>
              </a:rPr>
              <a:t> </a:t>
            </a:r>
            <a:r>
              <a:rPr sz="850" dirty="0">
                <a:latin typeface="Calibri"/>
                <a:cs typeface="Calibri"/>
              </a:rPr>
              <a:t>the</a:t>
            </a:r>
            <a:r>
              <a:rPr sz="850" spc="65" dirty="0">
                <a:latin typeface="Calibri"/>
                <a:cs typeface="Calibri"/>
              </a:rPr>
              <a:t> </a:t>
            </a:r>
            <a:r>
              <a:rPr sz="850" spc="-10" dirty="0">
                <a:latin typeface="Calibri"/>
                <a:cs typeface="Calibri"/>
              </a:rPr>
              <a:t>budget</a:t>
            </a:r>
            <a:r>
              <a:rPr sz="850" spc="500" dirty="0">
                <a:latin typeface="Calibri"/>
                <a:cs typeface="Calibri"/>
              </a:rPr>
              <a:t> </a:t>
            </a:r>
            <a:r>
              <a:rPr sz="850" dirty="0">
                <a:latin typeface="Calibri"/>
                <a:cs typeface="Calibri"/>
              </a:rPr>
              <a:t>development</a:t>
            </a:r>
            <a:r>
              <a:rPr sz="850" spc="100" dirty="0">
                <a:latin typeface="Calibri"/>
                <a:cs typeface="Calibri"/>
              </a:rPr>
              <a:t> </a:t>
            </a:r>
            <a:r>
              <a:rPr sz="850" spc="-10" dirty="0">
                <a:latin typeface="Calibri"/>
                <a:cs typeface="Calibri"/>
              </a:rPr>
              <a:t>process.</a:t>
            </a:r>
            <a:endParaRPr sz="850">
              <a:latin typeface="Calibri"/>
              <a:cs typeface="Calibri"/>
            </a:endParaRPr>
          </a:p>
          <a:p>
            <a:pPr marL="12700" marR="5080" algn="ctr">
              <a:lnSpc>
                <a:spcPct val="103499"/>
              </a:lnSpc>
              <a:spcBef>
                <a:spcPts val="425"/>
              </a:spcBef>
            </a:pPr>
            <a:r>
              <a:rPr sz="850" dirty="0">
                <a:latin typeface="Calibri"/>
                <a:cs typeface="Calibri"/>
              </a:rPr>
              <a:t>Communicate</a:t>
            </a:r>
            <a:r>
              <a:rPr sz="850" spc="50" dirty="0">
                <a:latin typeface="Calibri"/>
                <a:cs typeface="Calibri"/>
              </a:rPr>
              <a:t> </a:t>
            </a:r>
            <a:r>
              <a:rPr sz="850" dirty="0">
                <a:latin typeface="Calibri"/>
                <a:cs typeface="Calibri"/>
              </a:rPr>
              <a:t>to</a:t>
            </a:r>
            <a:r>
              <a:rPr sz="850" spc="105" dirty="0">
                <a:latin typeface="Calibri"/>
                <a:cs typeface="Calibri"/>
              </a:rPr>
              <a:t> </a:t>
            </a:r>
            <a:r>
              <a:rPr sz="850" spc="-10" dirty="0">
                <a:latin typeface="Calibri"/>
                <a:cs typeface="Calibri"/>
              </a:rPr>
              <a:t>ratepayers</a:t>
            </a:r>
            <a:r>
              <a:rPr sz="850" spc="500" dirty="0">
                <a:latin typeface="Calibri"/>
                <a:cs typeface="Calibri"/>
              </a:rPr>
              <a:t> </a:t>
            </a:r>
            <a:r>
              <a:rPr sz="850" dirty="0">
                <a:latin typeface="Calibri"/>
                <a:cs typeface="Calibri"/>
              </a:rPr>
              <a:t>a</a:t>
            </a:r>
            <a:r>
              <a:rPr sz="850" spc="40" dirty="0">
                <a:latin typeface="Calibri"/>
                <a:cs typeface="Calibri"/>
              </a:rPr>
              <a:t> </a:t>
            </a:r>
            <a:r>
              <a:rPr sz="850" dirty="0">
                <a:latin typeface="Calibri"/>
                <a:cs typeface="Calibri"/>
              </a:rPr>
              <a:t>clear</a:t>
            </a:r>
            <a:r>
              <a:rPr sz="850" spc="50" dirty="0">
                <a:latin typeface="Calibri"/>
                <a:cs typeface="Calibri"/>
              </a:rPr>
              <a:t> </a:t>
            </a:r>
            <a:r>
              <a:rPr sz="850" dirty="0">
                <a:latin typeface="Calibri"/>
                <a:cs typeface="Calibri"/>
              </a:rPr>
              <a:t>rationale</a:t>
            </a:r>
            <a:r>
              <a:rPr sz="850" spc="25" dirty="0">
                <a:latin typeface="Calibri"/>
                <a:cs typeface="Calibri"/>
              </a:rPr>
              <a:t> </a:t>
            </a:r>
            <a:r>
              <a:rPr sz="850" dirty="0">
                <a:latin typeface="Calibri"/>
                <a:cs typeface="Calibri"/>
              </a:rPr>
              <a:t>for</a:t>
            </a:r>
            <a:r>
              <a:rPr sz="850" spc="35" dirty="0">
                <a:latin typeface="Calibri"/>
                <a:cs typeface="Calibri"/>
              </a:rPr>
              <a:t> </a:t>
            </a:r>
            <a:r>
              <a:rPr sz="850" spc="-25" dirty="0">
                <a:latin typeface="Calibri"/>
                <a:cs typeface="Calibri"/>
              </a:rPr>
              <a:t>tax</a:t>
            </a:r>
            <a:r>
              <a:rPr sz="850" spc="500" dirty="0">
                <a:latin typeface="Calibri"/>
                <a:cs typeface="Calibri"/>
              </a:rPr>
              <a:t> </a:t>
            </a:r>
            <a:r>
              <a:rPr sz="850" spc="-10" dirty="0">
                <a:latin typeface="Calibri"/>
                <a:cs typeface="Calibri"/>
              </a:rPr>
              <a:t>increases.</a:t>
            </a:r>
            <a:endParaRPr sz="850">
              <a:latin typeface="Calibri"/>
              <a:cs typeface="Calibri"/>
            </a:endParaRPr>
          </a:p>
        </p:txBody>
      </p:sp>
      <p:sp>
        <p:nvSpPr>
          <p:cNvPr id="43" name="object 43"/>
          <p:cNvSpPr txBox="1"/>
          <p:nvPr/>
        </p:nvSpPr>
        <p:spPr>
          <a:xfrm>
            <a:off x="2511812" y="5659394"/>
            <a:ext cx="1275080" cy="429259"/>
          </a:xfrm>
          <a:prstGeom prst="rect">
            <a:avLst/>
          </a:prstGeom>
        </p:spPr>
        <p:txBody>
          <a:bodyPr vert="horz" wrap="square" lIns="0" tIns="12700" rIns="0" bIns="0" rtlCol="0">
            <a:spAutoFit/>
          </a:bodyPr>
          <a:lstStyle/>
          <a:p>
            <a:pPr marL="12700" marR="5080" indent="-1905" algn="ctr">
              <a:lnSpc>
                <a:spcPct val="103499"/>
              </a:lnSpc>
              <a:spcBef>
                <a:spcPts val="100"/>
              </a:spcBef>
            </a:pPr>
            <a:r>
              <a:rPr sz="850" dirty="0">
                <a:latin typeface="Calibri"/>
                <a:cs typeface="Calibri"/>
              </a:rPr>
              <a:t>Seek</a:t>
            </a:r>
            <a:r>
              <a:rPr sz="850" spc="15" dirty="0">
                <a:latin typeface="Calibri"/>
                <a:cs typeface="Calibri"/>
              </a:rPr>
              <a:t> </a:t>
            </a:r>
            <a:r>
              <a:rPr sz="850" dirty="0">
                <a:latin typeface="Calibri"/>
                <a:cs typeface="Calibri"/>
              </a:rPr>
              <a:t>alternative</a:t>
            </a:r>
            <a:r>
              <a:rPr sz="850" spc="295" dirty="0">
                <a:latin typeface="Calibri"/>
                <a:cs typeface="Calibri"/>
              </a:rPr>
              <a:t> </a:t>
            </a:r>
            <a:r>
              <a:rPr sz="850" spc="-10" dirty="0">
                <a:latin typeface="Calibri"/>
                <a:cs typeface="Calibri"/>
              </a:rPr>
              <a:t>revenue</a:t>
            </a:r>
            <a:r>
              <a:rPr sz="850" spc="500" dirty="0">
                <a:latin typeface="Calibri"/>
                <a:cs typeface="Calibri"/>
              </a:rPr>
              <a:t> </a:t>
            </a:r>
            <a:r>
              <a:rPr sz="850" dirty="0">
                <a:latin typeface="Calibri"/>
                <a:cs typeface="Calibri"/>
              </a:rPr>
              <a:t>sources</a:t>
            </a:r>
            <a:r>
              <a:rPr sz="850" spc="50" dirty="0">
                <a:latin typeface="Calibri"/>
                <a:cs typeface="Calibri"/>
              </a:rPr>
              <a:t> </a:t>
            </a:r>
            <a:r>
              <a:rPr sz="850" dirty="0">
                <a:latin typeface="Calibri"/>
                <a:cs typeface="Calibri"/>
              </a:rPr>
              <a:t>to</a:t>
            </a:r>
            <a:r>
              <a:rPr sz="850" spc="40" dirty="0">
                <a:latin typeface="Calibri"/>
                <a:cs typeface="Calibri"/>
              </a:rPr>
              <a:t> </a:t>
            </a:r>
            <a:r>
              <a:rPr sz="850" dirty="0">
                <a:latin typeface="Calibri"/>
                <a:cs typeface="Calibri"/>
              </a:rPr>
              <a:t>oﬀset</a:t>
            </a:r>
            <a:r>
              <a:rPr sz="850" spc="50" dirty="0">
                <a:latin typeface="Calibri"/>
                <a:cs typeface="Calibri"/>
              </a:rPr>
              <a:t> </a:t>
            </a:r>
            <a:r>
              <a:rPr sz="850" spc="-10" dirty="0">
                <a:latin typeface="Calibri"/>
                <a:cs typeface="Calibri"/>
              </a:rPr>
              <a:t>increasing</a:t>
            </a:r>
            <a:r>
              <a:rPr sz="850" spc="500" dirty="0">
                <a:latin typeface="Calibri"/>
                <a:cs typeface="Calibri"/>
              </a:rPr>
              <a:t> </a:t>
            </a:r>
            <a:r>
              <a:rPr sz="850" spc="-10" dirty="0">
                <a:latin typeface="Calibri"/>
                <a:cs typeface="Calibri"/>
              </a:rPr>
              <a:t>costs.</a:t>
            </a:r>
            <a:endParaRPr sz="850">
              <a:latin typeface="Calibri"/>
              <a:cs typeface="Calibri"/>
            </a:endParaRPr>
          </a:p>
        </p:txBody>
      </p:sp>
      <p:sp>
        <p:nvSpPr>
          <p:cNvPr id="44" name="object 44"/>
          <p:cNvSpPr txBox="1"/>
          <p:nvPr/>
        </p:nvSpPr>
        <p:spPr>
          <a:xfrm>
            <a:off x="3855199" y="4705196"/>
            <a:ext cx="1875789" cy="889635"/>
          </a:xfrm>
          <a:prstGeom prst="rect">
            <a:avLst/>
          </a:prstGeom>
        </p:spPr>
        <p:txBody>
          <a:bodyPr vert="horz" wrap="square" lIns="0" tIns="12700" rIns="0" bIns="0" rtlCol="0">
            <a:spAutoFit/>
          </a:bodyPr>
          <a:lstStyle/>
          <a:p>
            <a:pPr marL="12065" marR="5080" indent="1905" algn="ctr">
              <a:lnSpc>
                <a:spcPct val="103499"/>
              </a:lnSpc>
              <a:spcBef>
                <a:spcPts val="100"/>
              </a:spcBef>
            </a:pPr>
            <a:r>
              <a:rPr sz="850" dirty="0">
                <a:latin typeface="Calibri"/>
                <a:cs typeface="Calibri"/>
              </a:rPr>
              <a:t>Review</a:t>
            </a:r>
            <a:r>
              <a:rPr sz="850" spc="25" dirty="0">
                <a:latin typeface="Calibri"/>
                <a:cs typeface="Calibri"/>
              </a:rPr>
              <a:t> </a:t>
            </a:r>
            <a:r>
              <a:rPr sz="850" dirty="0">
                <a:latin typeface="Calibri"/>
                <a:cs typeface="Calibri"/>
              </a:rPr>
              <a:t>hiring</a:t>
            </a:r>
            <a:r>
              <a:rPr sz="850" spc="50" dirty="0">
                <a:latin typeface="Calibri"/>
                <a:cs typeface="Calibri"/>
              </a:rPr>
              <a:t> </a:t>
            </a:r>
            <a:r>
              <a:rPr sz="850" dirty="0">
                <a:latin typeface="Calibri"/>
                <a:cs typeface="Calibri"/>
              </a:rPr>
              <a:t>and</a:t>
            </a:r>
            <a:r>
              <a:rPr sz="850" spc="65" dirty="0">
                <a:latin typeface="Calibri"/>
                <a:cs typeface="Calibri"/>
              </a:rPr>
              <a:t> </a:t>
            </a:r>
            <a:r>
              <a:rPr sz="850" dirty="0">
                <a:latin typeface="Calibri"/>
                <a:cs typeface="Calibri"/>
              </a:rPr>
              <a:t>human</a:t>
            </a:r>
            <a:r>
              <a:rPr sz="850" spc="40" dirty="0">
                <a:latin typeface="Calibri"/>
                <a:cs typeface="Calibri"/>
              </a:rPr>
              <a:t> </a:t>
            </a:r>
            <a:r>
              <a:rPr sz="850" spc="-10" dirty="0">
                <a:latin typeface="Calibri"/>
                <a:cs typeface="Calibri"/>
              </a:rPr>
              <a:t>resource</a:t>
            </a:r>
            <a:r>
              <a:rPr sz="850" spc="500" dirty="0">
                <a:latin typeface="Calibri"/>
                <a:cs typeface="Calibri"/>
              </a:rPr>
              <a:t> </a:t>
            </a:r>
            <a:r>
              <a:rPr sz="850" dirty="0">
                <a:latin typeface="Calibri"/>
                <a:cs typeface="Calibri"/>
              </a:rPr>
              <a:t>policies</a:t>
            </a:r>
            <a:r>
              <a:rPr sz="850" spc="30" dirty="0">
                <a:latin typeface="Calibri"/>
                <a:cs typeface="Calibri"/>
              </a:rPr>
              <a:t> </a:t>
            </a:r>
            <a:r>
              <a:rPr sz="850" dirty="0">
                <a:latin typeface="Calibri"/>
                <a:cs typeface="Calibri"/>
              </a:rPr>
              <a:t>and</a:t>
            </a:r>
            <a:r>
              <a:rPr sz="850" spc="45" dirty="0">
                <a:latin typeface="Calibri"/>
                <a:cs typeface="Calibri"/>
              </a:rPr>
              <a:t> </a:t>
            </a:r>
            <a:r>
              <a:rPr sz="850" dirty="0">
                <a:latin typeface="Calibri"/>
                <a:cs typeface="Calibri"/>
              </a:rPr>
              <a:t>programs</a:t>
            </a:r>
            <a:r>
              <a:rPr sz="850" spc="30" dirty="0">
                <a:latin typeface="Calibri"/>
                <a:cs typeface="Calibri"/>
              </a:rPr>
              <a:t> </a:t>
            </a:r>
            <a:r>
              <a:rPr sz="850" dirty="0">
                <a:latin typeface="Calibri"/>
                <a:cs typeface="Calibri"/>
              </a:rPr>
              <a:t>to</a:t>
            </a:r>
            <a:r>
              <a:rPr sz="850" spc="45" dirty="0">
                <a:latin typeface="Calibri"/>
                <a:cs typeface="Calibri"/>
              </a:rPr>
              <a:t> </a:t>
            </a:r>
            <a:r>
              <a:rPr sz="850" dirty="0">
                <a:latin typeface="Calibri"/>
                <a:cs typeface="Calibri"/>
              </a:rPr>
              <a:t>focus</a:t>
            </a:r>
            <a:r>
              <a:rPr sz="850" spc="50" dirty="0">
                <a:latin typeface="Calibri"/>
                <a:cs typeface="Calibri"/>
              </a:rPr>
              <a:t> </a:t>
            </a:r>
            <a:r>
              <a:rPr sz="850" dirty="0">
                <a:latin typeface="Calibri"/>
                <a:cs typeface="Calibri"/>
              </a:rPr>
              <a:t>on</a:t>
            </a:r>
            <a:r>
              <a:rPr sz="850" spc="45" dirty="0">
                <a:latin typeface="Calibri"/>
                <a:cs typeface="Calibri"/>
              </a:rPr>
              <a:t> </a:t>
            </a:r>
            <a:r>
              <a:rPr sz="850" spc="-10" dirty="0">
                <a:latin typeface="Calibri"/>
                <a:cs typeface="Calibri"/>
              </a:rPr>
              <a:t>equity</a:t>
            </a:r>
            <a:r>
              <a:rPr sz="850" spc="500" dirty="0">
                <a:latin typeface="Calibri"/>
                <a:cs typeface="Calibri"/>
              </a:rPr>
              <a:t> </a:t>
            </a:r>
            <a:r>
              <a:rPr sz="850" dirty="0">
                <a:latin typeface="Calibri"/>
                <a:cs typeface="Calibri"/>
              </a:rPr>
              <a:t>and</a:t>
            </a:r>
            <a:r>
              <a:rPr sz="850" spc="25" dirty="0">
                <a:latin typeface="Calibri"/>
                <a:cs typeface="Calibri"/>
              </a:rPr>
              <a:t> </a:t>
            </a:r>
            <a:r>
              <a:rPr sz="850" spc="-10" dirty="0">
                <a:latin typeface="Calibri"/>
                <a:cs typeface="Calibri"/>
              </a:rPr>
              <a:t>diversity.</a:t>
            </a:r>
            <a:endParaRPr sz="850">
              <a:latin typeface="Calibri"/>
              <a:cs typeface="Calibri"/>
            </a:endParaRPr>
          </a:p>
          <a:p>
            <a:pPr marL="240665" marR="202565" indent="1905" algn="ctr">
              <a:lnSpc>
                <a:spcPct val="103499"/>
              </a:lnSpc>
              <a:spcBef>
                <a:spcPts val="459"/>
              </a:spcBef>
            </a:pPr>
            <a:r>
              <a:rPr sz="850" dirty="0">
                <a:latin typeface="Calibri"/>
                <a:cs typeface="Calibri"/>
              </a:rPr>
              <a:t>Review</a:t>
            </a:r>
            <a:r>
              <a:rPr sz="850" spc="15" dirty="0">
                <a:latin typeface="Calibri"/>
                <a:cs typeface="Calibri"/>
              </a:rPr>
              <a:t> </a:t>
            </a:r>
            <a:r>
              <a:rPr sz="850" dirty="0">
                <a:latin typeface="Calibri"/>
                <a:cs typeface="Calibri"/>
              </a:rPr>
              <a:t>and</a:t>
            </a:r>
            <a:r>
              <a:rPr sz="850" spc="55" dirty="0">
                <a:latin typeface="Calibri"/>
                <a:cs typeface="Calibri"/>
              </a:rPr>
              <a:t> </a:t>
            </a:r>
            <a:r>
              <a:rPr sz="850" spc="-10" dirty="0">
                <a:latin typeface="Calibri"/>
                <a:cs typeface="Calibri"/>
              </a:rPr>
              <a:t>update</a:t>
            </a:r>
            <a:r>
              <a:rPr sz="850" spc="500" dirty="0">
                <a:latin typeface="Calibri"/>
                <a:cs typeface="Calibri"/>
              </a:rPr>
              <a:t> </a:t>
            </a:r>
            <a:r>
              <a:rPr sz="850" dirty="0">
                <a:latin typeface="Calibri"/>
                <a:cs typeface="Calibri"/>
              </a:rPr>
              <a:t>compensation,</a:t>
            </a:r>
            <a:r>
              <a:rPr sz="850" spc="110" dirty="0">
                <a:latin typeface="Calibri"/>
                <a:cs typeface="Calibri"/>
              </a:rPr>
              <a:t> </a:t>
            </a:r>
            <a:r>
              <a:rPr sz="850" spc="-10" dirty="0">
                <a:latin typeface="Calibri"/>
                <a:cs typeface="Calibri"/>
              </a:rPr>
              <a:t>recognition,</a:t>
            </a:r>
            <a:r>
              <a:rPr sz="850" spc="500" dirty="0">
                <a:latin typeface="Calibri"/>
                <a:cs typeface="Calibri"/>
              </a:rPr>
              <a:t> </a:t>
            </a:r>
            <a:r>
              <a:rPr sz="850" dirty="0">
                <a:latin typeface="Calibri"/>
                <a:cs typeface="Calibri"/>
              </a:rPr>
              <a:t>training</a:t>
            </a:r>
            <a:r>
              <a:rPr sz="850" spc="45" dirty="0">
                <a:latin typeface="Calibri"/>
                <a:cs typeface="Calibri"/>
              </a:rPr>
              <a:t> </a:t>
            </a:r>
            <a:r>
              <a:rPr sz="850" dirty="0">
                <a:latin typeface="Calibri"/>
                <a:cs typeface="Calibri"/>
              </a:rPr>
              <a:t>and</a:t>
            </a:r>
            <a:r>
              <a:rPr sz="850" spc="60" dirty="0">
                <a:latin typeface="Calibri"/>
                <a:cs typeface="Calibri"/>
              </a:rPr>
              <a:t> </a:t>
            </a:r>
            <a:r>
              <a:rPr sz="850" dirty="0">
                <a:latin typeface="Calibri"/>
                <a:cs typeface="Calibri"/>
              </a:rPr>
              <a:t>support</a:t>
            </a:r>
            <a:r>
              <a:rPr sz="850" spc="50" dirty="0">
                <a:latin typeface="Calibri"/>
                <a:cs typeface="Calibri"/>
              </a:rPr>
              <a:t> </a:t>
            </a:r>
            <a:r>
              <a:rPr sz="850" spc="-10" dirty="0">
                <a:latin typeface="Calibri"/>
                <a:cs typeface="Calibri"/>
              </a:rPr>
              <a:t>programs.</a:t>
            </a:r>
            <a:endParaRPr sz="850">
              <a:latin typeface="Calibri"/>
              <a:cs typeface="Calibri"/>
            </a:endParaRPr>
          </a:p>
        </p:txBody>
      </p:sp>
      <p:sp>
        <p:nvSpPr>
          <p:cNvPr id="45" name="object 45"/>
          <p:cNvSpPr txBox="1"/>
          <p:nvPr/>
        </p:nvSpPr>
        <p:spPr>
          <a:xfrm>
            <a:off x="4029325" y="5655447"/>
            <a:ext cx="1605915" cy="429259"/>
          </a:xfrm>
          <a:prstGeom prst="rect">
            <a:avLst/>
          </a:prstGeom>
        </p:spPr>
        <p:txBody>
          <a:bodyPr vert="horz" wrap="square" lIns="0" tIns="12700" rIns="0" bIns="0" rtlCol="0">
            <a:spAutoFit/>
          </a:bodyPr>
          <a:lstStyle/>
          <a:p>
            <a:pPr marL="12065" marR="5080" algn="ctr">
              <a:lnSpc>
                <a:spcPct val="103499"/>
              </a:lnSpc>
              <a:spcBef>
                <a:spcPts val="100"/>
              </a:spcBef>
            </a:pPr>
            <a:r>
              <a:rPr sz="850" dirty="0">
                <a:latin typeface="Calibri"/>
                <a:cs typeface="Calibri"/>
              </a:rPr>
              <a:t>Review</a:t>
            </a:r>
            <a:r>
              <a:rPr sz="850" spc="20" dirty="0">
                <a:latin typeface="Calibri"/>
                <a:cs typeface="Calibri"/>
              </a:rPr>
              <a:t> </a:t>
            </a:r>
            <a:r>
              <a:rPr sz="850" dirty="0">
                <a:latin typeface="Calibri"/>
                <a:cs typeface="Calibri"/>
              </a:rPr>
              <a:t>and</a:t>
            </a:r>
            <a:r>
              <a:rPr sz="850" spc="55" dirty="0">
                <a:latin typeface="Calibri"/>
                <a:cs typeface="Calibri"/>
              </a:rPr>
              <a:t> </a:t>
            </a:r>
            <a:r>
              <a:rPr sz="850" dirty="0">
                <a:latin typeface="Calibri"/>
                <a:cs typeface="Calibri"/>
              </a:rPr>
              <a:t>update</a:t>
            </a:r>
            <a:r>
              <a:rPr sz="850" spc="55" dirty="0">
                <a:latin typeface="Calibri"/>
                <a:cs typeface="Calibri"/>
              </a:rPr>
              <a:t> </a:t>
            </a:r>
            <a:r>
              <a:rPr sz="850" spc="-10" dirty="0">
                <a:latin typeface="Calibri"/>
                <a:cs typeface="Calibri"/>
              </a:rPr>
              <a:t>compensation,</a:t>
            </a:r>
            <a:r>
              <a:rPr sz="850" spc="500" dirty="0">
                <a:latin typeface="Calibri"/>
                <a:cs typeface="Calibri"/>
              </a:rPr>
              <a:t> </a:t>
            </a:r>
            <a:r>
              <a:rPr sz="850" dirty="0">
                <a:latin typeface="Calibri"/>
                <a:cs typeface="Calibri"/>
              </a:rPr>
              <a:t>recognition,</a:t>
            </a:r>
            <a:r>
              <a:rPr sz="850" spc="35" dirty="0">
                <a:latin typeface="Calibri"/>
                <a:cs typeface="Calibri"/>
              </a:rPr>
              <a:t> </a:t>
            </a:r>
            <a:r>
              <a:rPr sz="850" dirty="0">
                <a:latin typeface="Calibri"/>
                <a:cs typeface="Calibri"/>
              </a:rPr>
              <a:t>training,</a:t>
            </a:r>
            <a:r>
              <a:rPr sz="850" spc="70" dirty="0">
                <a:latin typeface="Calibri"/>
                <a:cs typeface="Calibri"/>
              </a:rPr>
              <a:t> </a:t>
            </a:r>
            <a:r>
              <a:rPr sz="850" dirty="0">
                <a:latin typeface="Calibri"/>
                <a:cs typeface="Calibri"/>
              </a:rPr>
              <a:t>and</a:t>
            </a:r>
            <a:r>
              <a:rPr sz="850" spc="80" dirty="0">
                <a:latin typeface="Calibri"/>
                <a:cs typeface="Calibri"/>
              </a:rPr>
              <a:t> </a:t>
            </a:r>
            <a:r>
              <a:rPr sz="850" spc="-10" dirty="0">
                <a:latin typeface="Calibri"/>
                <a:cs typeface="Calibri"/>
              </a:rPr>
              <a:t>support</a:t>
            </a:r>
            <a:r>
              <a:rPr sz="850" spc="500" dirty="0">
                <a:latin typeface="Calibri"/>
                <a:cs typeface="Calibri"/>
              </a:rPr>
              <a:t> </a:t>
            </a:r>
            <a:r>
              <a:rPr sz="850" spc="-10" dirty="0">
                <a:latin typeface="Calibri"/>
                <a:cs typeface="Calibri"/>
              </a:rPr>
              <a:t>programs.</a:t>
            </a:r>
            <a:endParaRPr sz="850">
              <a:latin typeface="Calibri"/>
              <a:cs typeface="Calibri"/>
            </a:endParaRPr>
          </a:p>
        </p:txBody>
      </p:sp>
      <p:sp>
        <p:nvSpPr>
          <p:cNvPr id="46" name="object 46"/>
          <p:cNvSpPr txBox="1"/>
          <p:nvPr/>
        </p:nvSpPr>
        <p:spPr>
          <a:xfrm>
            <a:off x="4150334" y="4344538"/>
            <a:ext cx="1279525" cy="295275"/>
          </a:xfrm>
          <a:prstGeom prst="rect">
            <a:avLst/>
          </a:prstGeom>
        </p:spPr>
        <p:txBody>
          <a:bodyPr vert="horz" wrap="square" lIns="0" tIns="12700" rIns="0" bIns="0" rtlCol="0">
            <a:spAutoFit/>
          </a:bodyPr>
          <a:lstStyle/>
          <a:p>
            <a:pPr marL="78105" marR="5080" indent="-66040">
              <a:lnSpc>
                <a:spcPct val="103499"/>
              </a:lnSpc>
              <a:spcBef>
                <a:spcPts val="100"/>
              </a:spcBef>
            </a:pPr>
            <a:r>
              <a:rPr sz="850" dirty="0">
                <a:latin typeface="Calibri"/>
                <a:cs typeface="Calibri"/>
              </a:rPr>
              <a:t>Develop</a:t>
            </a:r>
            <a:r>
              <a:rPr sz="850" spc="10" dirty="0">
                <a:latin typeface="Calibri"/>
                <a:cs typeface="Calibri"/>
              </a:rPr>
              <a:t> </a:t>
            </a:r>
            <a:r>
              <a:rPr sz="850" dirty="0">
                <a:latin typeface="Calibri"/>
                <a:cs typeface="Calibri"/>
              </a:rPr>
              <a:t>a</a:t>
            </a:r>
            <a:r>
              <a:rPr sz="850" spc="80" dirty="0">
                <a:latin typeface="Calibri"/>
                <a:cs typeface="Calibri"/>
              </a:rPr>
              <a:t> </a:t>
            </a:r>
            <a:r>
              <a:rPr sz="850" dirty="0">
                <a:latin typeface="Calibri"/>
                <a:cs typeface="Calibri"/>
              </a:rPr>
              <a:t>proactive</a:t>
            </a:r>
            <a:r>
              <a:rPr sz="850" spc="50" dirty="0">
                <a:latin typeface="Calibri"/>
                <a:cs typeface="Calibri"/>
              </a:rPr>
              <a:t> </a:t>
            </a:r>
            <a:r>
              <a:rPr sz="850" spc="-10" dirty="0">
                <a:latin typeface="Calibri"/>
                <a:cs typeface="Calibri"/>
              </a:rPr>
              <a:t>mental</a:t>
            </a:r>
            <a:r>
              <a:rPr sz="850" spc="500" dirty="0">
                <a:latin typeface="Calibri"/>
                <a:cs typeface="Calibri"/>
              </a:rPr>
              <a:t> </a:t>
            </a:r>
            <a:r>
              <a:rPr sz="850" dirty="0">
                <a:latin typeface="Calibri"/>
                <a:cs typeface="Calibri"/>
              </a:rPr>
              <a:t>health</a:t>
            </a:r>
            <a:r>
              <a:rPr sz="850" spc="45" dirty="0">
                <a:latin typeface="Calibri"/>
                <a:cs typeface="Calibri"/>
              </a:rPr>
              <a:t> </a:t>
            </a:r>
            <a:r>
              <a:rPr sz="850" dirty="0">
                <a:latin typeface="Calibri"/>
                <a:cs typeface="Calibri"/>
              </a:rPr>
              <a:t>support</a:t>
            </a:r>
            <a:r>
              <a:rPr sz="850" spc="55" dirty="0">
                <a:latin typeface="Calibri"/>
                <a:cs typeface="Calibri"/>
              </a:rPr>
              <a:t> </a:t>
            </a:r>
            <a:r>
              <a:rPr sz="850" spc="-10" dirty="0">
                <a:latin typeface="Calibri"/>
                <a:cs typeface="Calibri"/>
              </a:rPr>
              <a:t>program.</a:t>
            </a:r>
            <a:endParaRPr sz="850">
              <a:latin typeface="Calibri"/>
              <a:cs typeface="Calibri"/>
            </a:endParaRPr>
          </a:p>
        </p:txBody>
      </p:sp>
      <p:sp>
        <p:nvSpPr>
          <p:cNvPr id="47" name="object 47"/>
          <p:cNvSpPr txBox="1"/>
          <p:nvPr/>
        </p:nvSpPr>
        <p:spPr>
          <a:xfrm>
            <a:off x="8763775" y="4684332"/>
            <a:ext cx="1184910" cy="833119"/>
          </a:xfrm>
          <a:prstGeom prst="rect">
            <a:avLst/>
          </a:prstGeom>
        </p:spPr>
        <p:txBody>
          <a:bodyPr vert="horz" wrap="square" lIns="0" tIns="12700" rIns="0" bIns="0" rtlCol="0">
            <a:spAutoFit/>
          </a:bodyPr>
          <a:lstStyle/>
          <a:p>
            <a:pPr marL="12700" marR="5080" indent="-635" algn="ctr">
              <a:lnSpc>
                <a:spcPct val="103800"/>
              </a:lnSpc>
              <a:spcBef>
                <a:spcPts val="100"/>
              </a:spcBef>
            </a:pPr>
            <a:r>
              <a:rPr sz="850" dirty="0">
                <a:latin typeface="Calibri"/>
                <a:cs typeface="Calibri"/>
              </a:rPr>
              <a:t>To</a:t>
            </a:r>
            <a:r>
              <a:rPr sz="850" spc="40" dirty="0">
                <a:latin typeface="Calibri"/>
                <a:cs typeface="Calibri"/>
              </a:rPr>
              <a:t> </a:t>
            </a:r>
            <a:r>
              <a:rPr sz="850" dirty="0">
                <a:latin typeface="Calibri"/>
                <a:cs typeface="Calibri"/>
              </a:rPr>
              <a:t>increase</a:t>
            </a:r>
            <a:r>
              <a:rPr sz="850" spc="35" dirty="0">
                <a:latin typeface="Calibri"/>
                <a:cs typeface="Calibri"/>
              </a:rPr>
              <a:t> </a:t>
            </a:r>
            <a:r>
              <a:rPr sz="850" spc="-10" dirty="0">
                <a:latin typeface="Calibri"/>
                <a:cs typeface="Calibri"/>
              </a:rPr>
              <a:t>community</a:t>
            </a:r>
            <a:r>
              <a:rPr sz="850" spc="500" dirty="0">
                <a:latin typeface="Calibri"/>
                <a:cs typeface="Calibri"/>
              </a:rPr>
              <a:t> </a:t>
            </a:r>
            <a:r>
              <a:rPr sz="850" spc="-10" dirty="0">
                <a:latin typeface="Calibri"/>
                <a:cs typeface="Calibri"/>
              </a:rPr>
              <a:t>connection/collaboration</a:t>
            </a:r>
            <a:r>
              <a:rPr sz="850" spc="500" dirty="0">
                <a:latin typeface="Calibri"/>
                <a:cs typeface="Calibri"/>
              </a:rPr>
              <a:t> </a:t>
            </a:r>
            <a:r>
              <a:rPr sz="850" dirty="0">
                <a:latin typeface="Calibri"/>
                <a:cs typeface="Calibri"/>
              </a:rPr>
              <a:t>with</a:t>
            </a:r>
            <a:r>
              <a:rPr sz="850" spc="25" dirty="0">
                <a:latin typeface="Calibri"/>
                <a:cs typeface="Calibri"/>
              </a:rPr>
              <a:t> </a:t>
            </a:r>
            <a:r>
              <a:rPr sz="850" spc="-10" dirty="0">
                <a:latin typeface="Calibri"/>
                <a:cs typeface="Calibri"/>
              </a:rPr>
              <a:t>individual</a:t>
            </a:r>
            <a:r>
              <a:rPr sz="850" spc="500" dirty="0">
                <a:latin typeface="Calibri"/>
                <a:cs typeface="Calibri"/>
              </a:rPr>
              <a:t> </a:t>
            </a:r>
            <a:r>
              <a:rPr sz="850" dirty="0">
                <a:latin typeface="Calibri"/>
                <a:cs typeface="Calibri"/>
              </a:rPr>
              <a:t>community</a:t>
            </a:r>
            <a:r>
              <a:rPr sz="850" spc="85" dirty="0">
                <a:latin typeface="Calibri"/>
                <a:cs typeface="Calibri"/>
              </a:rPr>
              <a:t> </a:t>
            </a:r>
            <a:r>
              <a:rPr sz="850" dirty="0">
                <a:latin typeface="Calibri"/>
                <a:cs typeface="Calibri"/>
              </a:rPr>
              <a:t>members</a:t>
            </a:r>
            <a:r>
              <a:rPr sz="850" spc="100" dirty="0">
                <a:latin typeface="Calibri"/>
                <a:cs typeface="Calibri"/>
              </a:rPr>
              <a:t> </a:t>
            </a:r>
            <a:r>
              <a:rPr sz="850" spc="-25" dirty="0">
                <a:latin typeface="Calibri"/>
                <a:cs typeface="Calibri"/>
              </a:rPr>
              <a:t>for</a:t>
            </a:r>
            <a:r>
              <a:rPr sz="850" spc="500" dirty="0">
                <a:latin typeface="Calibri"/>
                <a:cs typeface="Calibri"/>
              </a:rPr>
              <a:t> </a:t>
            </a:r>
            <a:r>
              <a:rPr sz="850" dirty="0">
                <a:latin typeface="Calibri"/>
                <a:cs typeface="Calibri"/>
              </a:rPr>
              <a:t>Committee</a:t>
            </a:r>
            <a:r>
              <a:rPr sz="850" spc="45" dirty="0">
                <a:latin typeface="Calibri"/>
                <a:cs typeface="Calibri"/>
              </a:rPr>
              <a:t> </a:t>
            </a:r>
            <a:r>
              <a:rPr sz="850" dirty="0">
                <a:latin typeface="Calibri"/>
                <a:cs typeface="Calibri"/>
              </a:rPr>
              <a:t>and</a:t>
            </a:r>
            <a:r>
              <a:rPr sz="850" spc="85" dirty="0">
                <a:latin typeface="Calibri"/>
                <a:cs typeface="Calibri"/>
              </a:rPr>
              <a:t> </a:t>
            </a:r>
            <a:r>
              <a:rPr sz="850" spc="-10" dirty="0">
                <a:latin typeface="Calibri"/>
                <a:cs typeface="Calibri"/>
              </a:rPr>
              <a:t>Trustee</a:t>
            </a:r>
            <a:r>
              <a:rPr sz="850" spc="500" dirty="0">
                <a:latin typeface="Calibri"/>
                <a:cs typeface="Calibri"/>
              </a:rPr>
              <a:t> </a:t>
            </a:r>
            <a:r>
              <a:rPr sz="850" dirty="0">
                <a:latin typeface="Calibri"/>
                <a:cs typeface="Calibri"/>
              </a:rPr>
              <a:t>position</a:t>
            </a:r>
            <a:r>
              <a:rPr sz="850" spc="40" dirty="0">
                <a:latin typeface="Calibri"/>
                <a:cs typeface="Calibri"/>
              </a:rPr>
              <a:t> </a:t>
            </a:r>
            <a:r>
              <a:rPr sz="850" spc="-10" dirty="0">
                <a:latin typeface="Calibri"/>
                <a:cs typeface="Calibri"/>
              </a:rPr>
              <a:t>recruitments</a:t>
            </a:r>
            <a:endParaRPr sz="850">
              <a:latin typeface="Calibri"/>
              <a:cs typeface="Calibri"/>
            </a:endParaRPr>
          </a:p>
        </p:txBody>
      </p:sp>
      <p:sp>
        <p:nvSpPr>
          <p:cNvPr id="48" name="object 48"/>
          <p:cNvSpPr txBox="1"/>
          <p:nvPr/>
        </p:nvSpPr>
        <p:spPr>
          <a:xfrm>
            <a:off x="8774376" y="5596013"/>
            <a:ext cx="1162050" cy="563245"/>
          </a:xfrm>
          <a:prstGeom prst="rect">
            <a:avLst/>
          </a:prstGeom>
        </p:spPr>
        <p:txBody>
          <a:bodyPr vert="horz" wrap="square" lIns="0" tIns="12700" rIns="0" bIns="0" rtlCol="0">
            <a:spAutoFit/>
          </a:bodyPr>
          <a:lstStyle/>
          <a:p>
            <a:pPr marL="12065" marR="5080" indent="1905" algn="ctr">
              <a:lnSpc>
                <a:spcPct val="103499"/>
              </a:lnSpc>
              <a:spcBef>
                <a:spcPts val="100"/>
              </a:spcBef>
            </a:pPr>
            <a:r>
              <a:rPr sz="850" dirty="0">
                <a:latin typeface="Calibri"/>
                <a:cs typeface="Calibri"/>
              </a:rPr>
              <a:t>To</a:t>
            </a:r>
            <a:r>
              <a:rPr sz="850" spc="45" dirty="0">
                <a:latin typeface="Calibri"/>
                <a:cs typeface="Calibri"/>
              </a:rPr>
              <a:t> </a:t>
            </a:r>
            <a:r>
              <a:rPr sz="850" dirty="0">
                <a:latin typeface="Calibri"/>
                <a:cs typeface="Calibri"/>
              </a:rPr>
              <a:t>examine</a:t>
            </a:r>
            <a:r>
              <a:rPr sz="850" spc="20" dirty="0">
                <a:latin typeface="Calibri"/>
                <a:cs typeface="Calibri"/>
              </a:rPr>
              <a:t> </a:t>
            </a:r>
            <a:r>
              <a:rPr sz="850" dirty="0">
                <a:latin typeface="Calibri"/>
                <a:cs typeface="Calibri"/>
              </a:rPr>
              <a:t>the</a:t>
            </a:r>
            <a:r>
              <a:rPr sz="850" spc="55" dirty="0">
                <a:latin typeface="Calibri"/>
                <a:cs typeface="Calibri"/>
              </a:rPr>
              <a:t> </a:t>
            </a:r>
            <a:r>
              <a:rPr sz="850" spc="-10" dirty="0">
                <a:latin typeface="Calibri"/>
                <a:cs typeface="Calibri"/>
              </a:rPr>
              <a:t>optimal</a:t>
            </a:r>
            <a:r>
              <a:rPr sz="850" spc="500" dirty="0">
                <a:latin typeface="Calibri"/>
                <a:cs typeface="Calibri"/>
              </a:rPr>
              <a:t> </a:t>
            </a:r>
            <a:r>
              <a:rPr sz="850" dirty="0">
                <a:latin typeface="Calibri"/>
                <a:cs typeface="Calibri"/>
              </a:rPr>
              <a:t>governance</a:t>
            </a:r>
            <a:r>
              <a:rPr sz="850" spc="85" dirty="0">
                <a:latin typeface="Calibri"/>
                <a:cs typeface="Calibri"/>
              </a:rPr>
              <a:t> </a:t>
            </a:r>
            <a:r>
              <a:rPr sz="850" dirty="0">
                <a:latin typeface="Calibri"/>
                <a:cs typeface="Calibri"/>
              </a:rPr>
              <a:t>structure</a:t>
            </a:r>
            <a:r>
              <a:rPr sz="850" spc="85" dirty="0">
                <a:latin typeface="Calibri"/>
                <a:cs typeface="Calibri"/>
              </a:rPr>
              <a:t> </a:t>
            </a:r>
            <a:r>
              <a:rPr sz="850" spc="-25" dirty="0">
                <a:latin typeface="Calibri"/>
                <a:cs typeface="Calibri"/>
              </a:rPr>
              <a:t>for</a:t>
            </a:r>
            <a:r>
              <a:rPr sz="850" spc="500" dirty="0">
                <a:latin typeface="Calibri"/>
                <a:cs typeface="Calibri"/>
              </a:rPr>
              <a:t> </a:t>
            </a:r>
            <a:r>
              <a:rPr sz="850" dirty="0">
                <a:latin typeface="Calibri"/>
                <a:cs typeface="Calibri"/>
              </a:rPr>
              <a:t>the</a:t>
            </a:r>
            <a:r>
              <a:rPr sz="850" spc="45" dirty="0">
                <a:latin typeface="Calibri"/>
                <a:cs typeface="Calibri"/>
              </a:rPr>
              <a:t> </a:t>
            </a:r>
            <a:r>
              <a:rPr sz="850" dirty="0">
                <a:latin typeface="Calibri"/>
                <a:cs typeface="Calibri"/>
              </a:rPr>
              <a:t>Salt</a:t>
            </a:r>
            <a:r>
              <a:rPr sz="850" spc="50" dirty="0">
                <a:latin typeface="Calibri"/>
                <a:cs typeface="Calibri"/>
              </a:rPr>
              <a:t> </a:t>
            </a:r>
            <a:r>
              <a:rPr sz="850" dirty="0">
                <a:latin typeface="Calibri"/>
                <a:cs typeface="Calibri"/>
              </a:rPr>
              <a:t>Spring</a:t>
            </a:r>
            <a:r>
              <a:rPr sz="850" spc="15" dirty="0">
                <a:latin typeface="Calibri"/>
                <a:cs typeface="Calibri"/>
              </a:rPr>
              <a:t> </a:t>
            </a:r>
            <a:r>
              <a:rPr sz="850" spc="-20" dirty="0">
                <a:latin typeface="Calibri"/>
                <a:cs typeface="Calibri"/>
              </a:rPr>
              <a:t>Fire</a:t>
            </a:r>
            <a:r>
              <a:rPr sz="850" spc="500" dirty="0">
                <a:latin typeface="Calibri"/>
                <a:cs typeface="Calibri"/>
              </a:rPr>
              <a:t> </a:t>
            </a:r>
            <a:r>
              <a:rPr sz="850" dirty="0">
                <a:latin typeface="Calibri"/>
                <a:cs typeface="Calibri"/>
              </a:rPr>
              <a:t>Protection</a:t>
            </a:r>
            <a:r>
              <a:rPr sz="850" spc="65" dirty="0">
                <a:latin typeface="Calibri"/>
                <a:cs typeface="Calibri"/>
              </a:rPr>
              <a:t> </a:t>
            </a:r>
            <a:r>
              <a:rPr sz="850" spc="-10" dirty="0">
                <a:latin typeface="Calibri"/>
                <a:cs typeface="Calibri"/>
              </a:rPr>
              <a:t>District</a:t>
            </a:r>
            <a:endParaRPr sz="850">
              <a:latin typeface="Calibri"/>
              <a:cs typeface="Calibri"/>
            </a:endParaRPr>
          </a:p>
        </p:txBody>
      </p:sp>
      <p:sp>
        <p:nvSpPr>
          <p:cNvPr id="49" name="object 49"/>
          <p:cNvSpPr txBox="1"/>
          <p:nvPr/>
        </p:nvSpPr>
        <p:spPr>
          <a:xfrm>
            <a:off x="7325881" y="4679483"/>
            <a:ext cx="1031240" cy="699135"/>
          </a:xfrm>
          <a:prstGeom prst="rect">
            <a:avLst/>
          </a:prstGeom>
        </p:spPr>
        <p:txBody>
          <a:bodyPr vert="horz" wrap="square" lIns="0" tIns="12700" rIns="0" bIns="0" rtlCol="0">
            <a:spAutoFit/>
          </a:bodyPr>
          <a:lstStyle/>
          <a:p>
            <a:pPr marL="12700" marR="5080" indent="635" algn="ctr">
              <a:lnSpc>
                <a:spcPct val="103800"/>
              </a:lnSpc>
              <a:spcBef>
                <a:spcPts val="100"/>
              </a:spcBef>
            </a:pPr>
            <a:r>
              <a:rPr sz="850" dirty="0">
                <a:latin typeface="Calibri"/>
                <a:cs typeface="Calibri"/>
              </a:rPr>
              <a:t>Develop</a:t>
            </a:r>
            <a:r>
              <a:rPr sz="850" spc="55" dirty="0">
                <a:latin typeface="Calibri"/>
                <a:cs typeface="Calibri"/>
              </a:rPr>
              <a:t> </a:t>
            </a:r>
            <a:r>
              <a:rPr sz="850" spc="-25" dirty="0">
                <a:latin typeface="Calibri"/>
                <a:cs typeface="Calibri"/>
              </a:rPr>
              <a:t>and</a:t>
            </a:r>
            <a:r>
              <a:rPr sz="850" spc="500" dirty="0">
                <a:latin typeface="Calibri"/>
                <a:cs typeface="Calibri"/>
              </a:rPr>
              <a:t> </a:t>
            </a:r>
            <a:r>
              <a:rPr sz="850" dirty="0">
                <a:latin typeface="Calibri"/>
                <a:cs typeface="Calibri"/>
              </a:rPr>
              <a:t>implement</a:t>
            </a:r>
            <a:r>
              <a:rPr sz="850" spc="30" dirty="0">
                <a:latin typeface="Calibri"/>
                <a:cs typeface="Calibri"/>
              </a:rPr>
              <a:t> </a:t>
            </a:r>
            <a:r>
              <a:rPr sz="850" dirty="0">
                <a:latin typeface="Calibri"/>
                <a:cs typeface="Calibri"/>
              </a:rPr>
              <a:t>a</a:t>
            </a:r>
            <a:r>
              <a:rPr sz="850" spc="75" dirty="0">
                <a:latin typeface="Calibri"/>
                <a:cs typeface="Calibri"/>
              </a:rPr>
              <a:t> </a:t>
            </a:r>
            <a:r>
              <a:rPr sz="850" spc="-10" dirty="0">
                <a:latin typeface="Calibri"/>
                <a:cs typeface="Calibri"/>
              </a:rPr>
              <a:t>change</a:t>
            </a:r>
            <a:r>
              <a:rPr sz="850" spc="500" dirty="0">
                <a:latin typeface="Calibri"/>
                <a:cs typeface="Calibri"/>
              </a:rPr>
              <a:t> </a:t>
            </a:r>
            <a:r>
              <a:rPr sz="850" dirty="0">
                <a:latin typeface="Calibri"/>
                <a:cs typeface="Calibri"/>
              </a:rPr>
              <a:t>management</a:t>
            </a:r>
            <a:r>
              <a:rPr sz="850" spc="110" dirty="0">
                <a:latin typeface="Calibri"/>
                <a:cs typeface="Calibri"/>
              </a:rPr>
              <a:t> </a:t>
            </a:r>
            <a:r>
              <a:rPr sz="850" spc="-10" dirty="0">
                <a:latin typeface="Calibri"/>
                <a:cs typeface="Calibri"/>
              </a:rPr>
              <a:t>strategy</a:t>
            </a:r>
            <a:r>
              <a:rPr sz="850" spc="500" dirty="0">
                <a:latin typeface="Calibri"/>
                <a:cs typeface="Calibri"/>
              </a:rPr>
              <a:t> </a:t>
            </a:r>
            <a:r>
              <a:rPr sz="850" dirty="0">
                <a:latin typeface="Calibri"/>
                <a:cs typeface="Calibri"/>
              </a:rPr>
              <a:t>to</a:t>
            </a:r>
            <a:r>
              <a:rPr sz="850" spc="40" dirty="0">
                <a:latin typeface="Calibri"/>
                <a:cs typeface="Calibri"/>
              </a:rPr>
              <a:t> </a:t>
            </a:r>
            <a:r>
              <a:rPr sz="850" dirty="0">
                <a:latin typeface="Calibri"/>
                <a:cs typeface="Calibri"/>
              </a:rPr>
              <a:t>ensure</a:t>
            </a:r>
            <a:r>
              <a:rPr sz="850" spc="40" dirty="0">
                <a:latin typeface="Calibri"/>
                <a:cs typeface="Calibri"/>
              </a:rPr>
              <a:t> </a:t>
            </a:r>
            <a:r>
              <a:rPr sz="850" spc="-10" dirty="0">
                <a:latin typeface="Calibri"/>
                <a:cs typeface="Calibri"/>
              </a:rPr>
              <a:t>consistent</a:t>
            </a:r>
            <a:r>
              <a:rPr sz="850" spc="500" dirty="0">
                <a:latin typeface="Calibri"/>
                <a:cs typeface="Calibri"/>
              </a:rPr>
              <a:t> </a:t>
            </a:r>
            <a:r>
              <a:rPr sz="850" spc="-10" dirty="0">
                <a:latin typeface="Calibri"/>
                <a:cs typeface="Calibri"/>
              </a:rPr>
              <a:t>operations</a:t>
            </a:r>
            <a:endParaRPr sz="850">
              <a:latin typeface="Calibri"/>
              <a:cs typeface="Calibri"/>
            </a:endParaRPr>
          </a:p>
        </p:txBody>
      </p:sp>
      <p:sp>
        <p:nvSpPr>
          <p:cNvPr id="50" name="object 50"/>
          <p:cNvSpPr txBox="1"/>
          <p:nvPr/>
        </p:nvSpPr>
        <p:spPr>
          <a:xfrm>
            <a:off x="7319002" y="5474441"/>
            <a:ext cx="1097280" cy="699135"/>
          </a:xfrm>
          <a:prstGeom prst="rect">
            <a:avLst/>
          </a:prstGeom>
        </p:spPr>
        <p:txBody>
          <a:bodyPr vert="horz" wrap="square" lIns="0" tIns="12700" rIns="0" bIns="0" rtlCol="0">
            <a:spAutoFit/>
          </a:bodyPr>
          <a:lstStyle/>
          <a:p>
            <a:pPr marL="12700" marR="5080" indent="-635" algn="ctr">
              <a:lnSpc>
                <a:spcPct val="103800"/>
              </a:lnSpc>
              <a:spcBef>
                <a:spcPts val="100"/>
              </a:spcBef>
            </a:pPr>
            <a:r>
              <a:rPr sz="850" dirty="0">
                <a:latin typeface="Calibri"/>
                <a:cs typeface="Calibri"/>
              </a:rPr>
              <a:t>Encourage</a:t>
            </a:r>
            <a:r>
              <a:rPr sz="850" spc="80" dirty="0">
                <a:latin typeface="Calibri"/>
                <a:cs typeface="Calibri"/>
              </a:rPr>
              <a:t> </a:t>
            </a:r>
            <a:r>
              <a:rPr sz="850" spc="-10" dirty="0">
                <a:latin typeface="Calibri"/>
                <a:cs typeface="Calibri"/>
              </a:rPr>
              <a:t>community</a:t>
            </a:r>
            <a:r>
              <a:rPr sz="850" spc="500" dirty="0">
                <a:latin typeface="Calibri"/>
                <a:cs typeface="Calibri"/>
              </a:rPr>
              <a:t> </a:t>
            </a:r>
            <a:r>
              <a:rPr sz="850" dirty="0">
                <a:latin typeface="Calibri"/>
                <a:cs typeface="Calibri"/>
              </a:rPr>
              <a:t>engagement,</a:t>
            </a:r>
            <a:r>
              <a:rPr sz="850" spc="95" dirty="0">
                <a:latin typeface="Calibri"/>
                <a:cs typeface="Calibri"/>
              </a:rPr>
              <a:t> </a:t>
            </a:r>
            <a:r>
              <a:rPr sz="850" spc="-10" dirty="0">
                <a:latin typeface="Calibri"/>
                <a:cs typeface="Calibri"/>
              </a:rPr>
              <a:t>support</a:t>
            </a:r>
            <a:r>
              <a:rPr sz="850" spc="500" dirty="0">
                <a:latin typeface="Calibri"/>
                <a:cs typeface="Calibri"/>
              </a:rPr>
              <a:t> </a:t>
            </a:r>
            <a:r>
              <a:rPr sz="850" dirty="0">
                <a:latin typeface="Calibri"/>
                <a:cs typeface="Calibri"/>
              </a:rPr>
              <a:t>and</a:t>
            </a:r>
            <a:r>
              <a:rPr sz="850" spc="45" dirty="0">
                <a:latin typeface="Calibri"/>
                <a:cs typeface="Calibri"/>
              </a:rPr>
              <a:t> </a:t>
            </a:r>
            <a:r>
              <a:rPr sz="850" dirty="0">
                <a:latin typeface="Calibri"/>
                <a:cs typeface="Calibri"/>
              </a:rPr>
              <a:t>participation</a:t>
            </a:r>
            <a:r>
              <a:rPr sz="850" spc="30" dirty="0">
                <a:latin typeface="Calibri"/>
                <a:cs typeface="Calibri"/>
              </a:rPr>
              <a:t> </a:t>
            </a:r>
            <a:r>
              <a:rPr sz="850" dirty="0">
                <a:latin typeface="Calibri"/>
                <a:cs typeface="Calibri"/>
              </a:rPr>
              <a:t>in</a:t>
            </a:r>
            <a:r>
              <a:rPr sz="850" spc="50" dirty="0">
                <a:latin typeface="Calibri"/>
                <a:cs typeface="Calibri"/>
              </a:rPr>
              <a:t> </a:t>
            </a:r>
            <a:r>
              <a:rPr sz="850" spc="-20" dirty="0">
                <a:latin typeface="Calibri"/>
                <a:cs typeface="Calibri"/>
              </a:rPr>
              <a:t>fire</a:t>
            </a:r>
            <a:r>
              <a:rPr sz="850" spc="500" dirty="0">
                <a:latin typeface="Calibri"/>
                <a:cs typeface="Calibri"/>
              </a:rPr>
              <a:t> </a:t>
            </a:r>
            <a:r>
              <a:rPr sz="850" dirty="0">
                <a:latin typeface="Calibri"/>
                <a:cs typeface="Calibri"/>
              </a:rPr>
              <a:t>prevention</a:t>
            </a:r>
            <a:r>
              <a:rPr sz="850" spc="35" dirty="0">
                <a:latin typeface="Calibri"/>
                <a:cs typeface="Calibri"/>
              </a:rPr>
              <a:t> </a:t>
            </a:r>
            <a:r>
              <a:rPr sz="850" dirty="0">
                <a:latin typeface="Calibri"/>
                <a:cs typeface="Calibri"/>
              </a:rPr>
              <a:t>and</a:t>
            </a:r>
            <a:r>
              <a:rPr sz="850" spc="65" dirty="0">
                <a:latin typeface="Calibri"/>
                <a:cs typeface="Calibri"/>
              </a:rPr>
              <a:t> </a:t>
            </a:r>
            <a:r>
              <a:rPr sz="850" spc="-10" dirty="0">
                <a:latin typeface="Calibri"/>
                <a:cs typeface="Calibri"/>
              </a:rPr>
              <a:t>life-</a:t>
            </a:r>
            <a:r>
              <a:rPr sz="850" spc="500" dirty="0">
                <a:latin typeface="Calibri"/>
                <a:cs typeface="Calibri"/>
              </a:rPr>
              <a:t> </a:t>
            </a:r>
            <a:r>
              <a:rPr sz="850" dirty="0">
                <a:latin typeface="Calibri"/>
                <a:cs typeface="Calibri"/>
              </a:rPr>
              <a:t>safety</a:t>
            </a:r>
            <a:r>
              <a:rPr sz="850" spc="60" dirty="0">
                <a:latin typeface="Calibri"/>
                <a:cs typeface="Calibri"/>
              </a:rPr>
              <a:t> </a:t>
            </a:r>
            <a:r>
              <a:rPr sz="850" spc="-10" dirty="0">
                <a:latin typeface="Calibri"/>
                <a:cs typeface="Calibri"/>
              </a:rPr>
              <a:t>activities</a:t>
            </a:r>
            <a:endParaRPr sz="850">
              <a:latin typeface="Calibri"/>
              <a:cs typeface="Calibri"/>
            </a:endParaRPr>
          </a:p>
        </p:txBody>
      </p:sp>
      <p:sp>
        <p:nvSpPr>
          <p:cNvPr id="51" name="object 51"/>
          <p:cNvSpPr txBox="1"/>
          <p:nvPr/>
        </p:nvSpPr>
        <p:spPr>
          <a:xfrm>
            <a:off x="5844230" y="4708579"/>
            <a:ext cx="1182370" cy="295275"/>
          </a:xfrm>
          <a:prstGeom prst="rect">
            <a:avLst/>
          </a:prstGeom>
        </p:spPr>
        <p:txBody>
          <a:bodyPr vert="horz" wrap="square" lIns="0" tIns="12700" rIns="0" bIns="0" rtlCol="0">
            <a:spAutoFit/>
          </a:bodyPr>
          <a:lstStyle/>
          <a:p>
            <a:pPr marL="242570" marR="5080" indent="-230504">
              <a:lnSpc>
                <a:spcPct val="103499"/>
              </a:lnSpc>
              <a:spcBef>
                <a:spcPts val="100"/>
              </a:spcBef>
            </a:pPr>
            <a:r>
              <a:rPr sz="850" dirty="0">
                <a:latin typeface="Calibri"/>
                <a:cs typeface="Calibri"/>
              </a:rPr>
              <a:t>Expand</a:t>
            </a:r>
            <a:r>
              <a:rPr sz="850" spc="85" dirty="0">
                <a:latin typeface="Calibri"/>
                <a:cs typeface="Calibri"/>
              </a:rPr>
              <a:t> </a:t>
            </a:r>
            <a:r>
              <a:rPr sz="850" dirty="0">
                <a:latin typeface="Calibri"/>
                <a:cs typeface="Calibri"/>
              </a:rPr>
              <a:t>emergency</a:t>
            </a:r>
            <a:r>
              <a:rPr sz="850" spc="60" dirty="0">
                <a:latin typeface="Calibri"/>
                <a:cs typeface="Calibri"/>
              </a:rPr>
              <a:t> </a:t>
            </a:r>
            <a:r>
              <a:rPr sz="850" spc="-20" dirty="0">
                <a:latin typeface="Calibri"/>
                <a:cs typeface="Calibri"/>
              </a:rPr>
              <a:t>water</a:t>
            </a:r>
            <a:r>
              <a:rPr sz="850" spc="500" dirty="0">
                <a:latin typeface="Calibri"/>
                <a:cs typeface="Calibri"/>
              </a:rPr>
              <a:t> </a:t>
            </a:r>
            <a:r>
              <a:rPr sz="850" dirty="0">
                <a:latin typeface="Calibri"/>
                <a:cs typeface="Calibri"/>
              </a:rPr>
              <a:t>supply</a:t>
            </a:r>
            <a:r>
              <a:rPr sz="850" spc="40" dirty="0">
                <a:latin typeface="Calibri"/>
                <a:cs typeface="Calibri"/>
              </a:rPr>
              <a:t> </a:t>
            </a:r>
            <a:r>
              <a:rPr sz="850" spc="-10" dirty="0">
                <a:latin typeface="Calibri"/>
                <a:cs typeface="Calibri"/>
              </a:rPr>
              <a:t>options.</a:t>
            </a:r>
            <a:endParaRPr sz="850">
              <a:latin typeface="Calibri"/>
              <a:cs typeface="Calibri"/>
            </a:endParaRPr>
          </a:p>
        </p:txBody>
      </p:sp>
      <p:sp>
        <p:nvSpPr>
          <p:cNvPr id="52" name="object 52"/>
          <p:cNvSpPr txBox="1"/>
          <p:nvPr/>
        </p:nvSpPr>
        <p:spPr>
          <a:xfrm>
            <a:off x="5908174" y="5152466"/>
            <a:ext cx="1052195" cy="429259"/>
          </a:xfrm>
          <a:prstGeom prst="rect">
            <a:avLst/>
          </a:prstGeom>
        </p:spPr>
        <p:txBody>
          <a:bodyPr vert="horz" wrap="square" lIns="0" tIns="12700" rIns="0" bIns="0" rtlCol="0">
            <a:spAutoFit/>
          </a:bodyPr>
          <a:lstStyle/>
          <a:p>
            <a:pPr marL="12700" marR="5080" algn="ctr">
              <a:lnSpc>
                <a:spcPct val="103499"/>
              </a:lnSpc>
              <a:spcBef>
                <a:spcPts val="100"/>
              </a:spcBef>
            </a:pPr>
            <a:r>
              <a:rPr sz="850" dirty="0">
                <a:latin typeface="Calibri"/>
                <a:cs typeface="Calibri"/>
              </a:rPr>
              <a:t>Build</a:t>
            </a:r>
            <a:r>
              <a:rPr sz="850" spc="25" dirty="0">
                <a:latin typeface="Calibri"/>
                <a:cs typeface="Calibri"/>
              </a:rPr>
              <a:t> </a:t>
            </a:r>
            <a:r>
              <a:rPr sz="850" dirty="0">
                <a:latin typeface="Calibri"/>
                <a:cs typeface="Calibri"/>
              </a:rPr>
              <a:t>a</a:t>
            </a:r>
            <a:r>
              <a:rPr sz="850" spc="50" dirty="0">
                <a:latin typeface="Calibri"/>
                <a:cs typeface="Calibri"/>
              </a:rPr>
              <a:t> </a:t>
            </a:r>
            <a:r>
              <a:rPr sz="850" dirty="0">
                <a:latin typeface="Calibri"/>
                <a:cs typeface="Calibri"/>
              </a:rPr>
              <a:t>new</a:t>
            </a:r>
            <a:r>
              <a:rPr sz="850" spc="15" dirty="0">
                <a:latin typeface="Calibri"/>
                <a:cs typeface="Calibri"/>
              </a:rPr>
              <a:t> </a:t>
            </a:r>
            <a:r>
              <a:rPr sz="850" dirty="0">
                <a:latin typeface="Calibri"/>
                <a:cs typeface="Calibri"/>
              </a:rPr>
              <a:t>Firehall</a:t>
            </a:r>
            <a:r>
              <a:rPr sz="850" spc="25" dirty="0">
                <a:latin typeface="Calibri"/>
                <a:cs typeface="Calibri"/>
              </a:rPr>
              <a:t> </a:t>
            </a:r>
            <a:r>
              <a:rPr sz="850" spc="-25" dirty="0">
                <a:latin typeface="Calibri"/>
                <a:cs typeface="Calibri"/>
              </a:rPr>
              <a:t>#1</a:t>
            </a:r>
            <a:r>
              <a:rPr sz="850" spc="500" dirty="0">
                <a:latin typeface="Calibri"/>
                <a:cs typeface="Calibri"/>
              </a:rPr>
              <a:t> </a:t>
            </a:r>
            <a:r>
              <a:rPr sz="850" dirty="0">
                <a:latin typeface="Calibri"/>
                <a:cs typeface="Calibri"/>
              </a:rPr>
              <a:t>on</a:t>
            </a:r>
            <a:r>
              <a:rPr sz="850" spc="35" dirty="0">
                <a:latin typeface="Calibri"/>
                <a:cs typeface="Calibri"/>
              </a:rPr>
              <a:t> </a:t>
            </a:r>
            <a:r>
              <a:rPr sz="850" dirty="0">
                <a:latin typeface="Calibri"/>
                <a:cs typeface="Calibri"/>
              </a:rPr>
              <a:t>time</a:t>
            </a:r>
            <a:r>
              <a:rPr sz="850" spc="25" dirty="0">
                <a:latin typeface="Calibri"/>
                <a:cs typeface="Calibri"/>
              </a:rPr>
              <a:t> </a:t>
            </a:r>
            <a:r>
              <a:rPr sz="850" dirty="0">
                <a:latin typeface="Calibri"/>
                <a:cs typeface="Calibri"/>
              </a:rPr>
              <a:t>and</a:t>
            </a:r>
            <a:r>
              <a:rPr sz="850" spc="35" dirty="0">
                <a:latin typeface="Calibri"/>
                <a:cs typeface="Calibri"/>
              </a:rPr>
              <a:t> </a:t>
            </a:r>
            <a:r>
              <a:rPr sz="850" spc="-25" dirty="0">
                <a:latin typeface="Calibri"/>
                <a:cs typeface="Calibri"/>
              </a:rPr>
              <a:t>on</a:t>
            </a:r>
            <a:r>
              <a:rPr sz="850" spc="500" dirty="0">
                <a:latin typeface="Calibri"/>
                <a:cs typeface="Calibri"/>
              </a:rPr>
              <a:t> </a:t>
            </a:r>
            <a:r>
              <a:rPr sz="850" spc="-10" dirty="0">
                <a:latin typeface="Calibri"/>
                <a:cs typeface="Calibri"/>
              </a:rPr>
              <a:t>budget.</a:t>
            </a:r>
            <a:endParaRPr sz="850">
              <a:latin typeface="Calibri"/>
              <a:cs typeface="Calibri"/>
            </a:endParaRPr>
          </a:p>
        </p:txBody>
      </p:sp>
      <p:sp>
        <p:nvSpPr>
          <p:cNvPr id="53" name="object 53"/>
          <p:cNvSpPr txBox="1"/>
          <p:nvPr/>
        </p:nvSpPr>
        <p:spPr>
          <a:xfrm>
            <a:off x="5997605" y="5651161"/>
            <a:ext cx="878840" cy="295275"/>
          </a:xfrm>
          <a:prstGeom prst="rect">
            <a:avLst/>
          </a:prstGeom>
        </p:spPr>
        <p:txBody>
          <a:bodyPr vert="horz" wrap="square" lIns="0" tIns="12700" rIns="0" bIns="0" rtlCol="0">
            <a:spAutoFit/>
          </a:bodyPr>
          <a:lstStyle/>
          <a:p>
            <a:pPr marL="32384" marR="5080" indent="-20320">
              <a:lnSpc>
                <a:spcPct val="103499"/>
              </a:lnSpc>
              <a:spcBef>
                <a:spcPts val="100"/>
              </a:spcBef>
            </a:pPr>
            <a:r>
              <a:rPr sz="850" dirty="0">
                <a:latin typeface="Calibri"/>
                <a:cs typeface="Calibri"/>
              </a:rPr>
              <a:t>Augment</a:t>
            </a:r>
            <a:r>
              <a:rPr sz="850" spc="40" dirty="0">
                <a:latin typeface="Calibri"/>
                <a:cs typeface="Calibri"/>
              </a:rPr>
              <a:t> </a:t>
            </a:r>
            <a:r>
              <a:rPr sz="850" dirty="0">
                <a:latin typeface="Calibri"/>
                <a:cs typeface="Calibri"/>
              </a:rPr>
              <a:t>the</a:t>
            </a:r>
            <a:r>
              <a:rPr sz="850" spc="70" dirty="0">
                <a:latin typeface="Calibri"/>
                <a:cs typeface="Calibri"/>
              </a:rPr>
              <a:t> </a:t>
            </a:r>
            <a:r>
              <a:rPr sz="850" spc="-10" dirty="0">
                <a:latin typeface="Calibri"/>
                <a:cs typeface="Calibri"/>
              </a:rPr>
              <a:t>long-</a:t>
            </a:r>
            <a:r>
              <a:rPr sz="850" spc="500" dirty="0">
                <a:latin typeface="Calibri"/>
                <a:cs typeface="Calibri"/>
              </a:rPr>
              <a:t> </a:t>
            </a:r>
            <a:r>
              <a:rPr sz="850" dirty="0">
                <a:latin typeface="Calibri"/>
                <a:cs typeface="Calibri"/>
              </a:rPr>
              <a:t>term</a:t>
            </a:r>
            <a:r>
              <a:rPr sz="850" spc="35" dirty="0">
                <a:latin typeface="Calibri"/>
                <a:cs typeface="Calibri"/>
              </a:rPr>
              <a:t> </a:t>
            </a:r>
            <a:r>
              <a:rPr sz="850" dirty="0">
                <a:latin typeface="Calibri"/>
                <a:cs typeface="Calibri"/>
              </a:rPr>
              <a:t>Capital</a:t>
            </a:r>
            <a:r>
              <a:rPr sz="850" spc="65" dirty="0">
                <a:latin typeface="Calibri"/>
                <a:cs typeface="Calibri"/>
              </a:rPr>
              <a:t> </a:t>
            </a:r>
            <a:r>
              <a:rPr sz="850" spc="-10" dirty="0">
                <a:latin typeface="Calibri"/>
                <a:cs typeface="Calibri"/>
              </a:rPr>
              <a:t>Plan.</a:t>
            </a:r>
            <a:endParaRPr sz="850">
              <a:latin typeface="Calibri"/>
              <a:cs typeface="Calibri"/>
            </a:endParaRPr>
          </a:p>
        </p:txBody>
      </p:sp>
      <p:pic>
        <p:nvPicPr>
          <p:cNvPr id="54" name="object 54"/>
          <p:cNvPicPr/>
          <p:nvPr/>
        </p:nvPicPr>
        <p:blipFill>
          <a:blip r:embed="rId7" cstate="print"/>
          <a:stretch>
            <a:fillRect/>
          </a:stretch>
        </p:blipFill>
        <p:spPr>
          <a:xfrm>
            <a:off x="11234129" y="6289552"/>
            <a:ext cx="414310" cy="393594"/>
          </a:xfrm>
          <a:prstGeom prst="rect">
            <a:avLst/>
          </a:prstGeom>
        </p:spPr>
      </p:pic>
      <p:sp>
        <p:nvSpPr>
          <p:cNvPr id="55" name="object 55"/>
          <p:cNvSpPr txBox="1"/>
          <p:nvPr/>
        </p:nvSpPr>
        <p:spPr>
          <a:xfrm>
            <a:off x="1087399" y="1715599"/>
            <a:ext cx="1022350" cy="574040"/>
          </a:xfrm>
          <a:prstGeom prst="rect">
            <a:avLst/>
          </a:prstGeom>
        </p:spPr>
        <p:txBody>
          <a:bodyPr vert="horz" wrap="square" lIns="0" tIns="12700" rIns="0" bIns="0" rtlCol="0">
            <a:spAutoFit/>
          </a:bodyPr>
          <a:lstStyle/>
          <a:p>
            <a:pPr marL="196850" marR="5080" indent="-184785">
              <a:lnSpc>
                <a:spcPct val="100000"/>
              </a:lnSpc>
              <a:spcBef>
                <a:spcPts val="100"/>
              </a:spcBef>
            </a:pPr>
            <a:r>
              <a:rPr sz="1800" spc="-30" dirty="0">
                <a:latin typeface="Calibri"/>
                <a:cs typeface="Calibri"/>
              </a:rPr>
              <a:t>STRATEGIC </a:t>
            </a:r>
            <a:r>
              <a:rPr sz="1800" spc="-10" dirty="0">
                <a:latin typeface="Calibri"/>
                <a:cs typeface="Calibri"/>
              </a:rPr>
              <a:t>FOCUS</a:t>
            </a:r>
            <a:endParaRPr sz="1800">
              <a:latin typeface="Calibri"/>
              <a:cs typeface="Calibri"/>
            </a:endParaRPr>
          </a:p>
        </p:txBody>
      </p:sp>
      <p:sp>
        <p:nvSpPr>
          <p:cNvPr id="56" name="object 56"/>
          <p:cNvSpPr txBox="1"/>
          <p:nvPr/>
        </p:nvSpPr>
        <p:spPr>
          <a:xfrm>
            <a:off x="1208557" y="3599035"/>
            <a:ext cx="652145" cy="299720"/>
          </a:xfrm>
          <a:prstGeom prst="rect">
            <a:avLst/>
          </a:prstGeom>
        </p:spPr>
        <p:txBody>
          <a:bodyPr vert="horz" wrap="square" lIns="0" tIns="12700" rIns="0" bIns="0" rtlCol="0">
            <a:spAutoFit/>
          </a:bodyPr>
          <a:lstStyle/>
          <a:p>
            <a:pPr marL="12700">
              <a:lnSpc>
                <a:spcPct val="100000"/>
              </a:lnSpc>
              <a:spcBef>
                <a:spcPts val="100"/>
              </a:spcBef>
            </a:pPr>
            <a:r>
              <a:rPr sz="1800" spc="-10" dirty="0">
                <a:latin typeface="Calibri"/>
                <a:cs typeface="Calibri"/>
              </a:rPr>
              <a:t>GOALS</a:t>
            </a:r>
            <a:endParaRPr sz="1800">
              <a:latin typeface="Calibri"/>
              <a:cs typeface="Calibri"/>
            </a:endParaRPr>
          </a:p>
        </p:txBody>
      </p:sp>
      <p:sp>
        <p:nvSpPr>
          <p:cNvPr id="57" name="object 57"/>
          <p:cNvSpPr txBox="1"/>
          <p:nvPr/>
        </p:nvSpPr>
        <p:spPr>
          <a:xfrm>
            <a:off x="1036192" y="4916228"/>
            <a:ext cx="1120140" cy="299720"/>
          </a:xfrm>
          <a:prstGeom prst="rect">
            <a:avLst/>
          </a:prstGeom>
        </p:spPr>
        <p:txBody>
          <a:bodyPr vert="horz" wrap="square" lIns="0" tIns="12700" rIns="0" bIns="0" rtlCol="0">
            <a:spAutoFit/>
          </a:bodyPr>
          <a:lstStyle/>
          <a:p>
            <a:pPr marL="12700">
              <a:lnSpc>
                <a:spcPct val="100000"/>
              </a:lnSpc>
              <a:spcBef>
                <a:spcPts val="100"/>
              </a:spcBef>
            </a:pPr>
            <a:r>
              <a:rPr sz="1800" spc="-10" dirty="0">
                <a:latin typeface="Calibri"/>
                <a:cs typeface="Calibri"/>
              </a:rPr>
              <a:t>OBJECTIVES</a:t>
            </a:r>
            <a:endParaRPr sz="1800">
              <a:latin typeface="Calibri"/>
              <a:cs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1312093" y="6255081"/>
            <a:ext cx="487718" cy="463332"/>
          </a:xfrm>
          <a:prstGeom prst="rect">
            <a:avLst/>
          </a:prstGeom>
        </p:spPr>
      </p:pic>
      <p:grpSp>
        <p:nvGrpSpPr>
          <p:cNvPr id="3" name="object 3"/>
          <p:cNvGrpSpPr/>
          <p:nvPr/>
        </p:nvGrpSpPr>
        <p:grpSpPr>
          <a:xfrm>
            <a:off x="3183318" y="1242441"/>
            <a:ext cx="5648325" cy="4895850"/>
            <a:chOff x="3183318" y="1242441"/>
            <a:chExt cx="5648325" cy="4895850"/>
          </a:xfrm>
        </p:grpSpPr>
        <p:sp>
          <p:nvSpPr>
            <p:cNvPr id="4" name="object 4"/>
            <p:cNvSpPr/>
            <p:nvPr/>
          </p:nvSpPr>
          <p:spPr>
            <a:xfrm>
              <a:off x="3189668" y="1248791"/>
              <a:ext cx="5635625" cy="4883150"/>
            </a:xfrm>
            <a:custGeom>
              <a:avLst/>
              <a:gdLst/>
              <a:ahLst/>
              <a:cxnLst/>
              <a:rect l="l" t="t" r="r" b="b"/>
              <a:pathLst>
                <a:path w="5635625" h="4883150">
                  <a:moveTo>
                    <a:pt x="0" y="2441359"/>
                  </a:moveTo>
                  <a:lnTo>
                    <a:pt x="465" y="2396510"/>
                  </a:lnTo>
                  <a:lnTo>
                    <a:pt x="1858" y="2351858"/>
                  </a:lnTo>
                  <a:lnTo>
                    <a:pt x="4169" y="2307408"/>
                  </a:lnTo>
                  <a:lnTo>
                    <a:pt x="7390" y="2263169"/>
                  </a:lnTo>
                  <a:lnTo>
                    <a:pt x="11514" y="2219146"/>
                  </a:lnTo>
                  <a:lnTo>
                    <a:pt x="16533" y="2175346"/>
                  </a:lnTo>
                  <a:lnTo>
                    <a:pt x="22438" y="2131777"/>
                  </a:lnTo>
                  <a:lnTo>
                    <a:pt x="29222" y="2088446"/>
                  </a:lnTo>
                  <a:lnTo>
                    <a:pt x="36877" y="2045359"/>
                  </a:lnTo>
                  <a:lnTo>
                    <a:pt x="45394" y="2002522"/>
                  </a:lnTo>
                  <a:lnTo>
                    <a:pt x="54767" y="1959944"/>
                  </a:lnTo>
                  <a:lnTo>
                    <a:pt x="64986" y="1917631"/>
                  </a:lnTo>
                  <a:lnTo>
                    <a:pt x="76044" y="1875590"/>
                  </a:lnTo>
                  <a:lnTo>
                    <a:pt x="87933" y="1833827"/>
                  </a:lnTo>
                  <a:lnTo>
                    <a:pt x="100645" y="1792350"/>
                  </a:lnTo>
                  <a:lnTo>
                    <a:pt x="114173" y="1751166"/>
                  </a:lnTo>
                  <a:lnTo>
                    <a:pt x="128507" y="1710281"/>
                  </a:lnTo>
                  <a:lnTo>
                    <a:pt x="143641" y="1669702"/>
                  </a:lnTo>
                  <a:lnTo>
                    <a:pt x="159565" y="1629437"/>
                  </a:lnTo>
                  <a:lnTo>
                    <a:pt x="176273" y="1589491"/>
                  </a:lnTo>
                  <a:lnTo>
                    <a:pt x="193756" y="1549873"/>
                  </a:lnTo>
                  <a:lnTo>
                    <a:pt x="212007" y="1510588"/>
                  </a:lnTo>
                  <a:lnTo>
                    <a:pt x="231017" y="1471645"/>
                  </a:lnTo>
                  <a:lnTo>
                    <a:pt x="250778" y="1433049"/>
                  </a:lnTo>
                  <a:lnTo>
                    <a:pt x="271282" y="1394807"/>
                  </a:lnTo>
                  <a:lnTo>
                    <a:pt x="292523" y="1356927"/>
                  </a:lnTo>
                  <a:lnTo>
                    <a:pt x="314490" y="1319416"/>
                  </a:lnTo>
                  <a:lnTo>
                    <a:pt x="337177" y="1282279"/>
                  </a:lnTo>
                  <a:lnTo>
                    <a:pt x="360576" y="1245525"/>
                  </a:lnTo>
                  <a:lnTo>
                    <a:pt x="384679" y="1209160"/>
                  </a:lnTo>
                  <a:lnTo>
                    <a:pt x="409477" y="1173191"/>
                  </a:lnTo>
                  <a:lnTo>
                    <a:pt x="434963" y="1137624"/>
                  </a:lnTo>
                  <a:lnTo>
                    <a:pt x="461128" y="1102468"/>
                  </a:lnTo>
                  <a:lnTo>
                    <a:pt x="487966" y="1067728"/>
                  </a:lnTo>
                  <a:lnTo>
                    <a:pt x="515467" y="1033412"/>
                  </a:lnTo>
                  <a:lnTo>
                    <a:pt x="543625" y="999526"/>
                  </a:lnTo>
                  <a:lnTo>
                    <a:pt x="572430" y="966077"/>
                  </a:lnTo>
                  <a:lnTo>
                    <a:pt x="601875" y="933072"/>
                  </a:lnTo>
                  <a:lnTo>
                    <a:pt x="631952" y="900519"/>
                  </a:lnTo>
                  <a:lnTo>
                    <a:pt x="662653" y="868424"/>
                  </a:lnTo>
                  <a:lnTo>
                    <a:pt x="693971" y="836793"/>
                  </a:lnTo>
                  <a:lnTo>
                    <a:pt x="725896" y="805635"/>
                  </a:lnTo>
                  <a:lnTo>
                    <a:pt x="758422" y="774955"/>
                  </a:lnTo>
                  <a:lnTo>
                    <a:pt x="791540" y="744761"/>
                  </a:lnTo>
                  <a:lnTo>
                    <a:pt x="825242" y="715059"/>
                  </a:lnTo>
                  <a:lnTo>
                    <a:pt x="859521" y="685856"/>
                  </a:lnTo>
                  <a:lnTo>
                    <a:pt x="894368" y="657160"/>
                  </a:lnTo>
                  <a:lnTo>
                    <a:pt x="929775" y="628977"/>
                  </a:lnTo>
                  <a:lnTo>
                    <a:pt x="965735" y="601314"/>
                  </a:lnTo>
                  <a:lnTo>
                    <a:pt x="1002239" y="574178"/>
                  </a:lnTo>
                  <a:lnTo>
                    <a:pt x="1039280" y="547576"/>
                  </a:lnTo>
                  <a:lnTo>
                    <a:pt x="1076850" y="521514"/>
                  </a:lnTo>
                  <a:lnTo>
                    <a:pt x="1114940" y="496001"/>
                  </a:lnTo>
                  <a:lnTo>
                    <a:pt x="1153543" y="471041"/>
                  </a:lnTo>
                  <a:lnTo>
                    <a:pt x="1192650" y="446644"/>
                  </a:lnTo>
                  <a:lnTo>
                    <a:pt x="1232254" y="422814"/>
                  </a:lnTo>
                  <a:lnTo>
                    <a:pt x="1272347" y="399560"/>
                  </a:lnTo>
                  <a:lnTo>
                    <a:pt x="1312921" y="376888"/>
                  </a:lnTo>
                  <a:lnTo>
                    <a:pt x="1353968" y="354805"/>
                  </a:lnTo>
                  <a:lnTo>
                    <a:pt x="1395479" y="333318"/>
                  </a:lnTo>
                  <a:lnTo>
                    <a:pt x="1437448" y="312433"/>
                  </a:lnTo>
                  <a:lnTo>
                    <a:pt x="1479865" y="292159"/>
                  </a:lnTo>
                  <a:lnTo>
                    <a:pt x="1522724" y="272500"/>
                  </a:lnTo>
                  <a:lnTo>
                    <a:pt x="1566016" y="253466"/>
                  </a:lnTo>
                  <a:lnTo>
                    <a:pt x="1609733" y="235062"/>
                  </a:lnTo>
                  <a:lnTo>
                    <a:pt x="1653867" y="217295"/>
                  </a:lnTo>
                  <a:lnTo>
                    <a:pt x="1698410" y="200172"/>
                  </a:lnTo>
                  <a:lnTo>
                    <a:pt x="1743354" y="183700"/>
                  </a:lnTo>
                  <a:lnTo>
                    <a:pt x="1788692" y="167886"/>
                  </a:lnTo>
                  <a:lnTo>
                    <a:pt x="1834415" y="152738"/>
                  </a:lnTo>
                  <a:lnTo>
                    <a:pt x="1880516" y="138260"/>
                  </a:lnTo>
                  <a:lnTo>
                    <a:pt x="1926986" y="124462"/>
                  </a:lnTo>
                  <a:lnTo>
                    <a:pt x="1973817" y="111349"/>
                  </a:lnTo>
                  <a:lnTo>
                    <a:pt x="2021002" y="98929"/>
                  </a:lnTo>
                  <a:lnTo>
                    <a:pt x="2068533" y="87208"/>
                  </a:lnTo>
                  <a:lnTo>
                    <a:pt x="2116401" y="76193"/>
                  </a:lnTo>
                  <a:lnTo>
                    <a:pt x="2164598" y="65891"/>
                  </a:lnTo>
                  <a:lnTo>
                    <a:pt x="2213118" y="56309"/>
                  </a:lnTo>
                  <a:lnTo>
                    <a:pt x="2261951" y="47454"/>
                  </a:lnTo>
                  <a:lnTo>
                    <a:pt x="2311090" y="39333"/>
                  </a:lnTo>
                  <a:lnTo>
                    <a:pt x="2360527" y="31953"/>
                  </a:lnTo>
                  <a:lnTo>
                    <a:pt x="2410253" y="25320"/>
                  </a:lnTo>
                  <a:lnTo>
                    <a:pt x="2460262" y="19442"/>
                  </a:lnTo>
                  <a:lnTo>
                    <a:pt x="2510544" y="14325"/>
                  </a:lnTo>
                  <a:lnTo>
                    <a:pt x="2561092" y="9977"/>
                  </a:lnTo>
                  <a:lnTo>
                    <a:pt x="2611899" y="6403"/>
                  </a:lnTo>
                  <a:lnTo>
                    <a:pt x="2662955" y="3612"/>
                  </a:lnTo>
                  <a:lnTo>
                    <a:pt x="2714254" y="1610"/>
                  </a:lnTo>
                  <a:lnTo>
                    <a:pt x="2765786" y="403"/>
                  </a:lnTo>
                  <a:lnTo>
                    <a:pt x="2817545" y="0"/>
                  </a:lnTo>
                  <a:lnTo>
                    <a:pt x="2869305" y="403"/>
                  </a:lnTo>
                  <a:lnTo>
                    <a:pt x="2920838" y="1610"/>
                  </a:lnTo>
                  <a:lnTo>
                    <a:pt x="2972137" y="3612"/>
                  </a:lnTo>
                  <a:lnTo>
                    <a:pt x="3023194" y="6403"/>
                  </a:lnTo>
                  <a:lnTo>
                    <a:pt x="3074000" y="9977"/>
                  </a:lnTo>
                  <a:lnTo>
                    <a:pt x="3124549" y="14325"/>
                  </a:lnTo>
                  <a:lnTo>
                    <a:pt x="3174832" y="19442"/>
                  </a:lnTo>
                  <a:lnTo>
                    <a:pt x="3224841" y="25320"/>
                  </a:lnTo>
                  <a:lnTo>
                    <a:pt x="3274568" y="31953"/>
                  </a:lnTo>
                  <a:lnTo>
                    <a:pt x="3324005" y="39333"/>
                  </a:lnTo>
                  <a:lnTo>
                    <a:pt x="3373144" y="47454"/>
                  </a:lnTo>
                  <a:lnTo>
                    <a:pt x="3421977" y="56309"/>
                  </a:lnTo>
                  <a:lnTo>
                    <a:pt x="3470497" y="65891"/>
                  </a:lnTo>
                  <a:lnTo>
                    <a:pt x="3518695" y="76193"/>
                  </a:lnTo>
                  <a:lnTo>
                    <a:pt x="3566563" y="87208"/>
                  </a:lnTo>
                  <a:lnTo>
                    <a:pt x="3614094" y="98929"/>
                  </a:lnTo>
                  <a:lnTo>
                    <a:pt x="3661279" y="111349"/>
                  </a:lnTo>
                  <a:lnTo>
                    <a:pt x="3708111" y="124462"/>
                  </a:lnTo>
                  <a:lnTo>
                    <a:pt x="3754581" y="138260"/>
                  </a:lnTo>
                  <a:lnTo>
                    <a:pt x="3800682" y="152738"/>
                  </a:lnTo>
                  <a:lnTo>
                    <a:pt x="3846405" y="167886"/>
                  </a:lnTo>
                  <a:lnTo>
                    <a:pt x="3891743" y="183700"/>
                  </a:lnTo>
                  <a:lnTo>
                    <a:pt x="3936688" y="200172"/>
                  </a:lnTo>
                  <a:lnTo>
                    <a:pt x="3981232" y="217295"/>
                  </a:lnTo>
                  <a:lnTo>
                    <a:pt x="4025366" y="235062"/>
                  </a:lnTo>
                  <a:lnTo>
                    <a:pt x="4069083" y="253466"/>
                  </a:lnTo>
                  <a:lnTo>
                    <a:pt x="4112375" y="272500"/>
                  </a:lnTo>
                  <a:lnTo>
                    <a:pt x="4155234" y="292159"/>
                  </a:lnTo>
                  <a:lnTo>
                    <a:pt x="4197652" y="312433"/>
                  </a:lnTo>
                  <a:lnTo>
                    <a:pt x="4239620" y="333318"/>
                  </a:lnTo>
                  <a:lnTo>
                    <a:pt x="4281132" y="354805"/>
                  </a:lnTo>
                  <a:lnTo>
                    <a:pt x="4322179" y="376888"/>
                  </a:lnTo>
                  <a:lnTo>
                    <a:pt x="4362753" y="399560"/>
                  </a:lnTo>
                  <a:lnTo>
                    <a:pt x="4402846" y="422814"/>
                  </a:lnTo>
                  <a:lnTo>
                    <a:pt x="4442450" y="446644"/>
                  </a:lnTo>
                  <a:lnTo>
                    <a:pt x="4481558" y="471041"/>
                  </a:lnTo>
                  <a:lnTo>
                    <a:pt x="4520161" y="496001"/>
                  </a:lnTo>
                  <a:lnTo>
                    <a:pt x="4558251" y="521514"/>
                  </a:lnTo>
                  <a:lnTo>
                    <a:pt x="4595821" y="547576"/>
                  </a:lnTo>
                  <a:lnTo>
                    <a:pt x="4632862" y="574178"/>
                  </a:lnTo>
                  <a:lnTo>
                    <a:pt x="4669366" y="601314"/>
                  </a:lnTo>
                  <a:lnTo>
                    <a:pt x="4705326" y="628977"/>
                  </a:lnTo>
                  <a:lnTo>
                    <a:pt x="4740734" y="657160"/>
                  </a:lnTo>
                  <a:lnTo>
                    <a:pt x="4775581" y="685856"/>
                  </a:lnTo>
                  <a:lnTo>
                    <a:pt x="4809859" y="715059"/>
                  </a:lnTo>
                  <a:lnTo>
                    <a:pt x="4843562" y="744761"/>
                  </a:lnTo>
                  <a:lnTo>
                    <a:pt x="4876680" y="774955"/>
                  </a:lnTo>
                  <a:lnTo>
                    <a:pt x="4909206" y="805635"/>
                  </a:lnTo>
                  <a:lnTo>
                    <a:pt x="4941131" y="836793"/>
                  </a:lnTo>
                  <a:lnTo>
                    <a:pt x="4972449" y="868424"/>
                  </a:lnTo>
                  <a:lnTo>
                    <a:pt x="5003150" y="900519"/>
                  </a:lnTo>
                  <a:lnTo>
                    <a:pt x="5033227" y="933072"/>
                  </a:lnTo>
                  <a:lnTo>
                    <a:pt x="5062673" y="966077"/>
                  </a:lnTo>
                  <a:lnTo>
                    <a:pt x="5091478" y="999526"/>
                  </a:lnTo>
                  <a:lnTo>
                    <a:pt x="5119635" y="1033412"/>
                  </a:lnTo>
                  <a:lnTo>
                    <a:pt x="5147137" y="1067728"/>
                  </a:lnTo>
                  <a:lnTo>
                    <a:pt x="5173974" y="1102468"/>
                  </a:lnTo>
                  <a:lnTo>
                    <a:pt x="5200140" y="1137624"/>
                  </a:lnTo>
                  <a:lnTo>
                    <a:pt x="5225626" y="1173191"/>
                  </a:lnTo>
                  <a:lnTo>
                    <a:pt x="5250424" y="1209160"/>
                  </a:lnTo>
                  <a:lnTo>
                    <a:pt x="5274527" y="1245525"/>
                  </a:lnTo>
                  <a:lnTo>
                    <a:pt x="5297925" y="1282279"/>
                  </a:lnTo>
                  <a:lnTo>
                    <a:pt x="5320613" y="1319416"/>
                  </a:lnTo>
                  <a:lnTo>
                    <a:pt x="5342580" y="1356927"/>
                  </a:lnTo>
                  <a:lnTo>
                    <a:pt x="5363821" y="1394807"/>
                  </a:lnTo>
                  <a:lnTo>
                    <a:pt x="5384325" y="1433049"/>
                  </a:lnTo>
                  <a:lnTo>
                    <a:pt x="5404087" y="1471645"/>
                  </a:lnTo>
                  <a:lnTo>
                    <a:pt x="5423096" y="1510588"/>
                  </a:lnTo>
                  <a:lnTo>
                    <a:pt x="5441347" y="1549873"/>
                  </a:lnTo>
                  <a:lnTo>
                    <a:pt x="5458830" y="1589491"/>
                  </a:lnTo>
                  <a:lnTo>
                    <a:pt x="5475538" y="1629437"/>
                  </a:lnTo>
                  <a:lnTo>
                    <a:pt x="5491463" y="1669702"/>
                  </a:lnTo>
                  <a:lnTo>
                    <a:pt x="5506596" y="1710281"/>
                  </a:lnTo>
                  <a:lnTo>
                    <a:pt x="5520931" y="1751166"/>
                  </a:lnTo>
                  <a:lnTo>
                    <a:pt x="5534458" y="1792350"/>
                  </a:lnTo>
                  <a:lnTo>
                    <a:pt x="5547170" y="1833827"/>
                  </a:lnTo>
                  <a:lnTo>
                    <a:pt x="5559059" y="1875590"/>
                  </a:lnTo>
                  <a:lnTo>
                    <a:pt x="5570117" y="1917631"/>
                  </a:lnTo>
                  <a:lnTo>
                    <a:pt x="5580337" y="1959944"/>
                  </a:lnTo>
                  <a:lnTo>
                    <a:pt x="5589709" y="2002522"/>
                  </a:lnTo>
                  <a:lnTo>
                    <a:pt x="5598227" y="2045359"/>
                  </a:lnTo>
                  <a:lnTo>
                    <a:pt x="5605881" y="2088446"/>
                  </a:lnTo>
                  <a:lnTo>
                    <a:pt x="5612665" y="2131777"/>
                  </a:lnTo>
                  <a:lnTo>
                    <a:pt x="5618571" y="2175346"/>
                  </a:lnTo>
                  <a:lnTo>
                    <a:pt x="5623589" y="2219146"/>
                  </a:lnTo>
                  <a:lnTo>
                    <a:pt x="5627713" y="2263169"/>
                  </a:lnTo>
                  <a:lnTo>
                    <a:pt x="5630935" y="2307408"/>
                  </a:lnTo>
                  <a:lnTo>
                    <a:pt x="5633246" y="2351858"/>
                  </a:lnTo>
                  <a:lnTo>
                    <a:pt x="5634638" y="2396510"/>
                  </a:lnTo>
                  <a:lnTo>
                    <a:pt x="5635104" y="2441359"/>
                  </a:lnTo>
                  <a:lnTo>
                    <a:pt x="5634638" y="2486207"/>
                  </a:lnTo>
                  <a:lnTo>
                    <a:pt x="5633246" y="2530859"/>
                  </a:lnTo>
                  <a:lnTo>
                    <a:pt x="5630935" y="2575309"/>
                  </a:lnTo>
                  <a:lnTo>
                    <a:pt x="5627713" y="2619548"/>
                  </a:lnTo>
                  <a:lnTo>
                    <a:pt x="5623589" y="2663571"/>
                  </a:lnTo>
                  <a:lnTo>
                    <a:pt x="5618571" y="2707371"/>
                  </a:lnTo>
                  <a:lnTo>
                    <a:pt x="5612665" y="2750940"/>
                  </a:lnTo>
                  <a:lnTo>
                    <a:pt x="5605881" y="2794271"/>
                  </a:lnTo>
                  <a:lnTo>
                    <a:pt x="5598227" y="2837359"/>
                  </a:lnTo>
                  <a:lnTo>
                    <a:pt x="5589709" y="2880195"/>
                  </a:lnTo>
                  <a:lnTo>
                    <a:pt x="5580337" y="2922773"/>
                  </a:lnTo>
                  <a:lnTo>
                    <a:pt x="5570117" y="2965086"/>
                  </a:lnTo>
                  <a:lnTo>
                    <a:pt x="5559059" y="3007127"/>
                  </a:lnTo>
                  <a:lnTo>
                    <a:pt x="5547170" y="3048890"/>
                  </a:lnTo>
                  <a:lnTo>
                    <a:pt x="5534458" y="3090367"/>
                  </a:lnTo>
                  <a:lnTo>
                    <a:pt x="5520931" y="3131551"/>
                  </a:lnTo>
                  <a:lnTo>
                    <a:pt x="5506596" y="3172436"/>
                  </a:lnTo>
                  <a:lnTo>
                    <a:pt x="5491463" y="3213015"/>
                  </a:lnTo>
                  <a:lnTo>
                    <a:pt x="5475538" y="3253281"/>
                  </a:lnTo>
                  <a:lnTo>
                    <a:pt x="5458830" y="3293226"/>
                  </a:lnTo>
                  <a:lnTo>
                    <a:pt x="5441347" y="3332844"/>
                  </a:lnTo>
                  <a:lnTo>
                    <a:pt x="5423096" y="3372129"/>
                  </a:lnTo>
                  <a:lnTo>
                    <a:pt x="5404087" y="3411073"/>
                  </a:lnTo>
                  <a:lnTo>
                    <a:pt x="5384325" y="3449669"/>
                  </a:lnTo>
                  <a:lnTo>
                    <a:pt x="5363821" y="3487910"/>
                  </a:lnTo>
                  <a:lnTo>
                    <a:pt x="5342580" y="3525790"/>
                  </a:lnTo>
                  <a:lnTo>
                    <a:pt x="5320613" y="3563302"/>
                  </a:lnTo>
                  <a:lnTo>
                    <a:pt x="5297925" y="3600438"/>
                  </a:lnTo>
                  <a:lnTo>
                    <a:pt x="5274527" y="3637192"/>
                  </a:lnTo>
                  <a:lnTo>
                    <a:pt x="5250424" y="3673557"/>
                  </a:lnTo>
                  <a:lnTo>
                    <a:pt x="5225626" y="3709526"/>
                  </a:lnTo>
                  <a:lnTo>
                    <a:pt x="5200140" y="3745093"/>
                  </a:lnTo>
                  <a:lnTo>
                    <a:pt x="5173974" y="3780249"/>
                  </a:lnTo>
                  <a:lnTo>
                    <a:pt x="5147137" y="3814989"/>
                  </a:lnTo>
                  <a:lnTo>
                    <a:pt x="5119635" y="3849306"/>
                  </a:lnTo>
                  <a:lnTo>
                    <a:pt x="5091478" y="3883192"/>
                  </a:lnTo>
                  <a:lnTo>
                    <a:pt x="5062673" y="3916640"/>
                  </a:lnTo>
                  <a:lnTo>
                    <a:pt x="5033227" y="3949645"/>
                  </a:lnTo>
                  <a:lnTo>
                    <a:pt x="5003150" y="3982198"/>
                  </a:lnTo>
                  <a:lnTo>
                    <a:pt x="4972449" y="4014293"/>
                  </a:lnTo>
                  <a:lnTo>
                    <a:pt x="4941131" y="4045924"/>
                  </a:lnTo>
                  <a:lnTo>
                    <a:pt x="4909206" y="4077082"/>
                  </a:lnTo>
                  <a:lnTo>
                    <a:pt x="4876680" y="4107762"/>
                  </a:lnTo>
                  <a:lnTo>
                    <a:pt x="4843562" y="4137957"/>
                  </a:lnTo>
                  <a:lnTo>
                    <a:pt x="4809859" y="4167658"/>
                  </a:lnTo>
                  <a:lnTo>
                    <a:pt x="4775581" y="4196861"/>
                  </a:lnTo>
                  <a:lnTo>
                    <a:pt x="4740734" y="4225557"/>
                  </a:lnTo>
                  <a:lnTo>
                    <a:pt x="4705326" y="4253740"/>
                  </a:lnTo>
                  <a:lnTo>
                    <a:pt x="4669366" y="4281403"/>
                  </a:lnTo>
                  <a:lnTo>
                    <a:pt x="4632862" y="4308539"/>
                  </a:lnTo>
                  <a:lnTo>
                    <a:pt x="4595821" y="4335141"/>
                  </a:lnTo>
                  <a:lnTo>
                    <a:pt x="4558251" y="4361203"/>
                  </a:lnTo>
                  <a:lnTo>
                    <a:pt x="4520161" y="4386716"/>
                  </a:lnTo>
                  <a:lnTo>
                    <a:pt x="4481558" y="4411676"/>
                  </a:lnTo>
                  <a:lnTo>
                    <a:pt x="4442450" y="4436074"/>
                  </a:lnTo>
                  <a:lnTo>
                    <a:pt x="4402846" y="4459903"/>
                  </a:lnTo>
                  <a:lnTo>
                    <a:pt x="4362753" y="4483157"/>
                  </a:lnTo>
                  <a:lnTo>
                    <a:pt x="4322179" y="4505829"/>
                  </a:lnTo>
                  <a:lnTo>
                    <a:pt x="4281132" y="4527912"/>
                  </a:lnTo>
                  <a:lnTo>
                    <a:pt x="4239620" y="4549400"/>
                  </a:lnTo>
                  <a:lnTo>
                    <a:pt x="4197652" y="4570284"/>
                  </a:lnTo>
                  <a:lnTo>
                    <a:pt x="4155234" y="4590559"/>
                  </a:lnTo>
                  <a:lnTo>
                    <a:pt x="4112375" y="4610217"/>
                  </a:lnTo>
                  <a:lnTo>
                    <a:pt x="4069083" y="4629251"/>
                  </a:lnTo>
                  <a:lnTo>
                    <a:pt x="4025366" y="4647656"/>
                  </a:lnTo>
                  <a:lnTo>
                    <a:pt x="3981232" y="4665423"/>
                  </a:lnTo>
                  <a:lnTo>
                    <a:pt x="3936688" y="4682545"/>
                  </a:lnTo>
                  <a:lnTo>
                    <a:pt x="3891743" y="4699017"/>
                  </a:lnTo>
                  <a:lnTo>
                    <a:pt x="3846405" y="4714831"/>
                  </a:lnTo>
                  <a:lnTo>
                    <a:pt x="3800682" y="4729980"/>
                  </a:lnTo>
                  <a:lnTo>
                    <a:pt x="3754581" y="4744457"/>
                  </a:lnTo>
                  <a:lnTo>
                    <a:pt x="3708111" y="4758255"/>
                  </a:lnTo>
                  <a:lnTo>
                    <a:pt x="3661279" y="4771368"/>
                  </a:lnTo>
                  <a:lnTo>
                    <a:pt x="3614094" y="4783789"/>
                  </a:lnTo>
                  <a:lnTo>
                    <a:pt x="3566563" y="4795510"/>
                  </a:lnTo>
                  <a:lnTo>
                    <a:pt x="3518695" y="4806525"/>
                  </a:lnTo>
                  <a:lnTo>
                    <a:pt x="3470497" y="4816826"/>
                  </a:lnTo>
                  <a:lnTo>
                    <a:pt x="3421977" y="4826408"/>
                  </a:lnTo>
                  <a:lnTo>
                    <a:pt x="3373144" y="4835263"/>
                  </a:lnTo>
                  <a:lnTo>
                    <a:pt x="3324005" y="4843384"/>
                  </a:lnTo>
                  <a:lnTo>
                    <a:pt x="3274568" y="4850764"/>
                  </a:lnTo>
                  <a:lnTo>
                    <a:pt x="3224841" y="4857397"/>
                  </a:lnTo>
                  <a:lnTo>
                    <a:pt x="3174832" y="4863275"/>
                  </a:lnTo>
                  <a:lnTo>
                    <a:pt x="3124549" y="4868392"/>
                  </a:lnTo>
                  <a:lnTo>
                    <a:pt x="3074000" y="4872741"/>
                  </a:lnTo>
                  <a:lnTo>
                    <a:pt x="3023194" y="4876314"/>
                  </a:lnTo>
                  <a:lnTo>
                    <a:pt x="2972137" y="4879105"/>
                  </a:lnTo>
                  <a:lnTo>
                    <a:pt x="2920838" y="4881108"/>
                  </a:lnTo>
                  <a:lnTo>
                    <a:pt x="2869305" y="4882314"/>
                  </a:lnTo>
                  <a:lnTo>
                    <a:pt x="2817545" y="4882718"/>
                  </a:lnTo>
                  <a:lnTo>
                    <a:pt x="2765786" y="4882314"/>
                  </a:lnTo>
                  <a:lnTo>
                    <a:pt x="2714254" y="4881108"/>
                  </a:lnTo>
                  <a:lnTo>
                    <a:pt x="2662955" y="4879105"/>
                  </a:lnTo>
                  <a:lnTo>
                    <a:pt x="2611899" y="4876314"/>
                  </a:lnTo>
                  <a:lnTo>
                    <a:pt x="2561092" y="4872741"/>
                  </a:lnTo>
                  <a:lnTo>
                    <a:pt x="2510544" y="4868392"/>
                  </a:lnTo>
                  <a:lnTo>
                    <a:pt x="2460262" y="4863275"/>
                  </a:lnTo>
                  <a:lnTo>
                    <a:pt x="2410253" y="4857397"/>
                  </a:lnTo>
                  <a:lnTo>
                    <a:pt x="2360527" y="4850764"/>
                  </a:lnTo>
                  <a:lnTo>
                    <a:pt x="2311090" y="4843384"/>
                  </a:lnTo>
                  <a:lnTo>
                    <a:pt x="2261951" y="4835263"/>
                  </a:lnTo>
                  <a:lnTo>
                    <a:pt x="2213118" y="4826408"/>
                  </a:lnTo>
                  <a:lnTo>
                    <a:pt x="2164598" y="4816826"/>
                  </a:lnTo>
                  <a:lnTo>
                    <a:pt x="2116401" y="4806525"/>
                  </a:lnTo>
                  <a:lnTo>
                    <a:pt x="2068533" y="4795510"/>
                  </a:lnTo>
                  <a:lnTo>
                    <a:pt x="2021002" y="4783789"/>
                  </a:lnTo>
                  <a:lnTo>
                    <a:pt x="1973817" y="4771368"/>
                  </a:lnTo>
                  <a:lnTo>
                    <a:pt x="1926986" y="4758255"/>
                  </a:lnTo>
                  <a:lnTo>
                    <a:pt x="1880516" y="4744457"/>
                  </a:lnTo>
                  <a:lnTo>
                    <a:pt x="1834415" y="4729980"/>
                  </a:lnTo>
                  <a:lnTo>
                    <a:pt x="1788692" y="4714831"/>
                  </a:lnTo>
                  <a:lnTo>
                    <a:pt x="1743354" y="4699017"/>
                  </a:lnTo>
                  <a:lnTo>
                    <a:pt x="1698410" y="4682545"/>
                  </a:lnTo>
                  <a:lnTo>
                    <a:pt x="1653867" y="4665423"/>
                  </a:lnTo>
                  <a:lnTo>
                    <a:pt x="1609733" y="4647656"/>
                  </a:lnTo>
                  <a:lnTo>
                    <a:pt x="1566016" y="4629251"/>
                  </a:lnTo>
                  <a:lnTo>
                    <a:pt x="1522724" y="4610217"/>
                  </a:lnTo>
                  <a:lnTo>
                    <a:pt x="1479865" y="4590559"/>
                  </a:lnTo>
                  <a:lnTo>
                    <a:pt x="1437448" y="4570284"/>
                  </a:lnTo>
                  <a:lnTo>
                    <a:pt x="1395479" y="4549400"/>
                  </a:lnTo>
                  <a:lnTo>
                    <a:pt x="1353968" y="4527912"/>
                  </a:lnTo>
                  <a:lnTo>
                    <a:pt x="1312921" y="4505829"/>
                  </a:lnTo>
                  <a:lnTo>
                    <a:pt x="1272347" y="4483157"/>
                  </a:lnTo>
                  <a:lnTo>
                    <a:pt x="1232254" y="4459903"/>
                  </a:lnTo>
                  <a:lnTo>
                    <a:pt x="1192650" y="4436074"/>
                  </a:lnTo>
                  <a:lnTo>
                    <a:pt x="1153543" y="4411676"/>
                  </a:lnTo>
                  <a:lnTo>
                    <a:pt x="1114940" y="4386716"/>
                  </a:lnTo>
                  <a:lnTo>
                    <a:pt x="1076850" y="4361203"/>
                  </a:lnTo>
                  <a:lnTo>
                    <a:pt x="1039280" y="4335141"/>
                  </a:lnTo>
                  <a:lnTo>
                    <a:pt x="1002239" y="4308539"/>
                  </a:lnTo>
                  <a:lnTo>
                    <a:pt x="965735" y="4281403"/>
                  </a:lnTo>
                  <a:lnTo>
                    <a:pt x="929775" y="4253740"/>
                  </a:lnTo>
                  <a:lnTo>
                    <a:pt x="894368" y="4225557"/>
                  </a:lnTo>
                  <a:lnTo>
                    <a:pt x="859521" y="4196861"/>
                  </a:lnTo>
                  <a:lnTo>
                    <a:pt x="825242" y="4167658"/>
                  </a:lnTo>
                  <a:lnTo>
                    <a:pt x="791540" y="4137957"/>
                  </a:lnTo>
                  <a:lnTo>
                    <a:pt x="758422" y="4107762"/>
                  </a:lnTo>
                  <a:lnTo>
                    <a:pt x="725896" y="4077082"/>
                  </a:lnTo>
                  <a:lnTo>
                    <a:pt x="693971" y="4045924"/>
                  </a:lnTo>
                  <a:lnTo>
                    <a:pt x="662653" y="4014293"/>
                  </a:lnTo>
                  <a:lnTo>
                    <a:pt x="631952" y="3982198"/>
                  </a:lnTo>
                  <a:lnTo>
                    <a:pt x="601875" y="3949645"/>
                  </a:lnTo>
                  <a:lnTo>
                    <a:pt x="572430" y="3916640"/>
                  </a:lnTo>
                  <a:lnTo>
                    <a:pt x="543625" y="3883192"/>
                  </a:lnTo>
                  <a:lnTo>
                    <a:pt x="515467" y="3849306"/>
                  </a:lnTo>
                  <a:lnTo>
                    <a:pt x="487966" y="3814989"/>
                  </a:lnTo>
                  <a:lnTo>
                    <a:pt x="461128" y="3780249"/>
                  </a:lnTo>
                  <a:lnTo>
                    <a:pt x="434963" y="3745093"/>
                  </a:lnTo>
                  <a:lnTo>
                    <a:pt x="409477" y="3709526"/>
                  </a:lnTo>
                  <a:lnTo>
                    <a:pt x="384679" y="3673557"/>
                  </a:lnTo>
                  <a:lnTo>
                    <a:pt x="360576" y="3637192"/>
                  </a:lnTo>
                  <a:lnTo>
                    <a:pt x="337177" y="3600438"/>
                  </a:lnTo>
                  <a:lnTo>
                    <a:pt x="314490" y="3563302"/>
                  </a:lnTo>
                  <a:lnTo>
                    <a:pt x="292523" y="3525790"/>
                  </a:lnTo>
                  <a:lnTo>
                    <a:pt x="271282" y="3487910"/>
                  </a:lnTo>
                  <a:lnTo>
                    <a:pt x="250778" y="3449669"/>
                  </a:lnTo>
                  <a:lnTo>
                    <a:pt x="231017" y="3411073"/>
                  </a:lnTo>
                  <a:lnTo>
                    <a:pt x="212007" y="3372129"/>
                  </a:lnTo>
                  <a:lnTo>
                    <a:pt x="193756" y="3332844"/>
                  </a:lnTo>
                  <a:lnTo>
                    <a:pt x="176273" y="3293226"/>
                  </a:lnTo>
                  <a:lnTo>
                    <a:pt x="159565" y="3253281"/>
                  </a:lnTo>
                  <a:lnTo>
                    <a:pt x="143641" y="3213015"/>
                  </a:lnTo>
                  <a:lnTo>
                    <a:pt x="128507" y="3172436"/>
                  </a:lnTo>
                  <a:lnTo>
                    <a:pt x="114173" y="3131551"/>
                  </a:lnTo>
                  <a:lnTo>
                    <a:pt x="100645" y="3090367"/>
                  </a:lnTo>
                  <a:lnTo>
                    <a:pt x="87933" y="3048890"/>
                  </a:lnTo>
                  <a:lnTo>
                    <a:pt x="76044" y="3007127"/>
                  </a:lnTo>
                  <a:lnTo>
                    <a:pt x="64986" y="2965086"/>
                  </a:lnTo>
                  <a:lnTo>
                    <a:pt x="54767" y="2922773"/>
                  </a:lnTo>
                  <a:lnTo>
                    <a:pt x="45394" y="2880195"/>
                  </a:lnTo>
                  <a:lnTo>
                    <a:pt x="36877" y="2837359"/>
                  </a:lnTo>
                  <a:lnTo>
                    <a:pt x="29222" y="2794271"/>
                  </a:lnTo>
                  <a:lnTo>
                    <a:pt x="22438" y="2750940"/>
                  </a:lnTo>
                  <a:lnTo>
                    <a:pt x="16533" y="2707371"/>
                  </a:lnTo>
                  <a:lnTo>
                    <a:pt x="11514" y="2663571"/>
                  </a:lnTo>
                  <a:lnTo>
                    <a:pt x="7390" y="2619548"/>
                  </a:lnTo>
                  <a:lnTo>
                    <a:pt x="4169" y="2575309"/>
                  </a:lnTo>
                  <a:lnTo>
                    <a:pt x="1858" y="2530859"/>
                  </a:lnTo>
                  <a:lnTo>
                    <a:pt x="465" y="2486207"/>
                  </a:lnTo>
                  <a:lnTo>
                    <a:pt x="0" y="2441359"/>
                  </a:lnTo>
                  <a:close/>
                </a:path>
              </a:pathLst>
            </a:custGeom>
            <a:ln w="12700">
              <a:solidFill>
                <a:srgbClr val="162C51"/>
              </a:solidFill>
            </a:ln>
          </p:spPr>
          <p:txBody>
            <a:bodyPr wrap="square" lIns="0" tIns="0" rIns="0" bIns="0" rtlCol="0"/>
            <a:lstStyle/>
            <a:p>
              <a:endParaRPr/>
            </a:p>
          </p:txBody>
        </p:sp>
        <p:sp>
          <p:nvSpPr>
            <p:cNvPr id="5" name="object 5"/>
            <p:cNvSpPr/>
            <p:nvPr/>
          </p:nvSpPr>
          <p:spPr>
            <a:xfrm>
              <a:off x="3849206" y="2221730"/>
              <a:ext cx="1264285" cy="920115"/>
            </a:xfrm>
            <a:custGeom>
              <a:avLst/>
              <a:gdLst/>
              <a:ahLst/>
              <a:cxnLst/>
              <a:rect l="l" t="t" r="r" b="b"/>
              <a:pathLst>
                <a:path w="1264285" h="920114">
                  <a:moveTo>
                    <a:pt x="275945" y="0"/>
                  </a:moveTo>
                  <a:lnTo>
                    <a:pt x="0" y="60426"/>
                  </a:lnTo>
                  <a:lnTo>
                    <a:pt x="60426" y="336372"/>
                  </a:lnTo>
                  <a:lnTo>
                    <a:pt x="114312" y="252285"/>
                  </a:lnTo>
                  <a:lnTo>
                    <a:pt x="1156131" y="919810"/>
                  </a:lnTo>
                  <a:lnTo>
                    <a:pt x="1263891" y="751624"/>
                  </a:lnTo>
                  <a:lnTo>
                    <a:pt x="222072" y="84099"/>
                  </a:lnTo>
                  <a:lnTo>
                    <a:pt x="275945" y="0"/>
                  </a:lnTo>
                  <a:close/>
                </a:path>
              </a:pathLst>
            </a:custGeom>
            <a:solidFill>
              <a:srgbClr val="FF9966"/>
            </a:solidFill>
          </p:spPr>
          <p:txBody>
            <a:bodyPr wrap="square" lIns="0" tIns="0" rIns="0" bIns="0" rtlCol="0"/>
            <a:lstStyle/>
            <a:p>
              <a:endParaRPr/>
            </a:p>
          </p:txBody>
        </p:sp>
        <p:sp>
          <p:nvSpPr>
            <p:cNvPr id="6" name="object 6"/>
            <p:cNvSpPr/>
            <p:nvPr/>
          </p:nvSpPr>
          <p:spPr>
            <a:xfrm>
              <a:off x="3849206" y="2221729"/>
              <a:ext cx="1264285" cy="920115"/>
            </a:xfrm>
            <a:custGeom>
              <a:avLst/>
              <a:gdLst/>
              <a:ahLst/>
              <a:cxnLst/>
              <a:rect l="l" t="t" r="r" b="b"/>
              <a:pathLst>
                <a:path w="1264285" h="920114">
                  <a:moveTo>
                    <a:pt x="60426" y="336372"/>
                  </a:moveTo>
                  <a:lnTo>
                    <a:pt x="0" y="60426"/>
                  </a:lnTo>
                  <a:lnTo>
                    <a:pt x="275945" y="0"/>
                  </a:lnTo>
                  <a:lnTo>
                    <a:pt x="222072" y="84099"/>
                  </a:lnTo>
                  <a:lnTo>
                    <a:pt x="1263891" y="751624"/>
                  </a:lnTo>
                  <a:lnTo>
                    <a:pt x="1156131" y="919810"/>
                  </a:lnTo>
                  <a:lnTo>
                    <a:pt x="114312" y="252285"/>
                  </a:lnTo>
                  <a:lnTo>
                    <a:pt x="60426" y="336372"/>
                  </a:lnTo>
                  <a:close/>
                </a:path>
              </a:pathLst>
            </a:custGeom>
            <a:ln w="12700">
              <a:solidFill>
                <a:srgbClr val="162C51"/>
              </a:solidFill>
            </a:ln>
          </p:spPr>
          <p:txBody>
            <a:bodyPr wrap="square" lIns="0" tIns="0" rIns="0" bIns="0" rtlCol="0"/>
            <a:lstStyle/>
            <a:p>
              <a:endParaRPr/>
            </a:p>
          </p:txBody>
        </p:sp>
        <p:sp>
          <p:nvSpPr>
            <p:cNvPr id="7" name="object 7"/>
            <p:cNvSpPr/>
            <p:nvPr/>
          </p:nvSpPr>
          <p:spPr>
            <a:xfrm>
              <a:off x="6542853" y="1735794"/>
              <a:ext cx="873760" cy="1179830"/>
            </a:xfrm>
            <a:custGeom>
              <a:avLst/>
              <a:gdLst/>
              <a:ahLst/>
              <a:cxnLst/>
              <a:rect l="l" t="t" r="r" b="b"/>
              <a:pathLst>
                <a:path w="873759" h="1179830">
                  <a:moveTo>
                    <a:pt x="814730" y="0"/>
                  </a:moveTo>
                  <a:lnTo>
                    <a:pt x="538403" y="58648"/>
                  </a:lnTo>
                  <a:lnTo>
                    <a:pt x="622147" y="113068"/>
                  </a:lnTo>
                  <a:lnTo>
                    <a:pt x="0" y="1070432"/>
                  </a:lnTo>
                  <a:lnTo>
                    <a:pt x="167487" y="1179271"/>
                  </a:lnTo>
                  <a:lnTo>
                    <a:pt x="789635" y="221907"/>
                  </a:lnTo>
                  <a:lnTo>
                    <a:pt x="873379" y="276339"/>
                  </a:lnTo>
                  <a:lnTo>
                    <a:pt x="814730" y="0"/>
                  </a:lnTo>
                  <a:close/>
                </a:path>
              </a:pathLst>
            </a:custGeom>
            <a:solidFill>
              <a:srgbClr val="FFC000"/>
            </a:solidFill>
          </p:spPr>
          <p:txBody>
            <a:bodyPr wrap="square" lIns="0" tIns="0" rIns="0" bIns="0" rtlCol="0"/>
            <a:lstStyle/>
            <a:p>
              <a:endParaRPr/>
            </a:p>
          </p:txBody>
        </p:sp>
        <p:sp>
          <p:nvSpPr>
            <p:cNvPr id="8" name="object 8"/>
            <p:cNvSpPr/>
            <p:nvPr/>
          </p:nvSpPr>
          <p:spPr>
            <a:xfrm>
              <a:off x="6542853" y="1735794"/>
              <a:ext cx="873760" cy="1179830"/>
            </a:xfrm>
            <a:custGeom>
              <a:avLst/>
              <a:gdLst/>
              <a:ahLst/>
              <a:cxnLst/>
              <a:rect l="l" t="t" r="r" b="b"/>
              <a:pathLst>
                <a:path w="873759" h="1179830">
                  <a:moveTo>
                    <a:pt x="538403" y="58648"/>
                  </a:moveTo>
                  <a:lnTo>
                    <a:pt x="814730" y="0"/>
                  </a:lnTo>
                  <a:lnTo>
                    <a:pt x="873379" y="276339"/>
                  </a:lnTo>
                  <a:lnTo>
                    <a:pt x="789635" y="221907"/>
                  </a:lnTo>
                  <a:lnTo>
                    <a:pt x="167487" y="1179271"/>
                  </a:lnTo>
                  <a:lnTo>
                    <a:pt x="0" y="1070432"/>
                  </a:lnTo>
                  <a:lnTo>
                    <a:pt x="622147" y="113068"/>
                  </a:lnTo>
                  <a:lnTo>
                    <a:pt x="538403" y="58648"/>
                  </a:lnTo>
                  <a:close/>
                </a:path>
              </a:pathLst>
            </a:custGeom>
            <a:ln w="12700">
              <a:solidFill>
                <a:srgbClr val="162C51"/>
              </a:solidFill>
            </a:ln>
          </p:spPr>
          <p:txBody>
            <a:bodyPr wrap="square" lIns="0" tIns="0" rIns="0" bIns="0" rtlCol="0"/>
            <a:lstStyle/>
            <a:p>
              <a:endParaRPr/>
            </a:p>
          </p:txBody>
        </p:sp>
        <p:sp>
          <p:nvSpPr>
            <p:cNvPr id="9" name="object 9"/>
            <p:cNvSpPr/>
            <p:nvPr/>
          </p:nvSpPr>
          <p:spPr>
            <a:xfrm>
              <a:off x="6962160" y="4181363"/>
              <a:ext cx="1271905" cy="916305"/>
            </a:xfrm>
            <a:custGeom>
              <a:avLst/>
              <a:gdLst/>
              <a:ahLst/>
              <a:cxnLst/>
              <a:rect l="l" t="t" r="r" b="b"/>
              <a:pathLst>
                <a:path w="1271904" h="916304">
                  <a:moveTo>
                    <a:pt x="106667" y="0"/>
                  </a:moveTo>
                  <a:lnTo>
                    <a:pt x="0" y="168897"/>
                  </a:lnTo>
                  <a:lnTo>
                    <a:pt x="1049566" y="831748"/>
                  </a:lnTo>
                  <a:lnTo>
                    <a:pt x="996238" y="916190"/>
                  </a:lnTo>
                  <a:lnTo>
                    <a:pt x="1271790" y="853973"/>
                  </a:lnTo>
                  <a:lnTo>
                    <a:pt x="1209560" y="578421"/>
                  </a:lnTo>
                  <a:lnTo>
                    <a:pt x="1156233" y="662863"/>
                  </a:lnTo>
                  <a:lnTo>
                    <a:pt x="106667" y="0"/>
                  </a:lnTo>
                  <a:close/>
                </a:path>
              </a:pathLst>
            </a:custGeom>
            <a:solidFill>
              <a:srgbClr val="A9D18E"/>
            </a:solidFill>
          </p:spPr>
          <p:txBody>
            <a:bodyPr wrap="square" lIns="0" tIns="0" rIns="0" bIns="0" rtlCol="0"/>
            <a:lstStyle/>
            <a:p>
              <a:endParaRPr/>
            </a:p>
          </p:txBody>
        </p:sp>
        <p:sp>
          <p:nvSpPr>
            <p:cNvPr id="10" name="object 10"/>
            <p:cNvSpPr/>
            <p:nvPr/>
          </p:nvSpPr>
          <p:spPr>
            <a:xfrm>
              <a:off x="6962160" y="4181363"/>
              <a:ext cx="1271905" cy="916305"/>
            </a:xfrm>
            <a:custGeom>
              <a:avLst/>
              <a:gdLst/>
              <a:ahLst/>
              <a:cxnLst/>
              <a:rect l="l" t="t" r="r" b="b"/>
              <a:pathLst>
                <a:path w="1271904" h="916304">
                  <a:moveTo>
                    <a:pt x="1209560" y="578421"/>
                  </a:moveTo>
                  <a:lnTo>
                    <a:pt x="1271790" y="853973"/>
                  </a:lnTo>
                  <a:lnTo>
                    <a:pt x="996238" y="916190"/>
                  </a:lnTo>
                  <a:lnTo>
                    <a:pt x="1049566" y="831748"/>
                  </a:lnTo>
                  <a:lnTo>
                    <a:pt x="0" y="168897"/>
                  </a:lnTo>
                  <a:lnTo>
                    <a:pt x="106667" y="0"/>
                  </a:lnTo>
                  <a:lnTo>
                    <a:pt x="1156233" y="662863"/>
                  </a:lnTo>
                  <a:lnTo>
                    <a:pt x="1209560" y="578421"/>
                  </a:lnTo>
                  <a:close/>
                </a:path>
              </a:pathLst>
            </a:custGeom>
            <a:ln w="12700">
              <a:solidFill>
                <a:srgbClr val="162C51"/>
              </a:solidFill>
            </a:ln>
          </p:spPr>
          <p:txBody>
            <a:bodyPr wrap="square" lIns="0" tIns="0" rIns="0" bIns="0" rtlCol="0"/>
            <a:lstStyle/>
            <a:p>
              <a:endParaRPr/>
            </a:p>
          </p:txBody>
        </p:sp>
        <p:sp>
          <p:nvSpPr>
            <p:cNvPr id="11" name="object 11"/>
            <p:cNvSpPr/>
            <p:nvPr/>
          </p:nvSpPr>
          <p:spPr>
            <a:xfrm>
              <a:off x="4485204" y="4596723"/>
              <a:ext cx="906780" cy="1076325"/>
            </a:xfrm>
            <a:custGeom>
              <a:avLst/>
              <a:gdLst/>
              <a:ahLst/>
              <a:cxnLst/>
              <a:rect l="l" t="t" r="r" b="b"/>
              <a:pathLst>
                <a:path w="906779" h="1076325">
                  <a:moveTo>
                    <a:pt x="749096" y="0"/>
                  </a:moveTo>
                  <a:lnTo>
                    <a:pt x="78663" y="856894"/>
                  </a:lnTo>
                  <a:lnTo>
                    <a:pt x="0" y="795362"/>
                  </a:lnTo>
                  <a:lnTo>
                    <a:pt x="34239" y="1075766"/>
                  </a:lnTo>
                  <a:lnTo>
                    <a:pt x="314642" y="1041527"/>
                  </a:lnTo>
                  <a:lnTo>
                    <a:pt x="235978" y="979982"/>
                  </a:lnTo>
                  <a:lnTo>
                    <a:pt x="906411" y="123075"/>
                  </a:lnTo>
                  <a:lnTo>
                    <a:pt x="749096" y="0"/>
                  </a:lnTo>
                  <a:close/>
                </a:path>
              </a:pathLst>
            </a:custGeom>
            <a:solidFill>
              <a:srgbClr val="4471C4"/>
            </a:solidFill>
          </p:spPr>
          <p:txBody>
            <a:bodyPr wrap="square" lIns="0" tIns="0" rIns="0" bIns="0" rtlCol="0"/>
            <a:lstStyle/>
            <a:p>
              <a:endParaRPr/>
            </a:p>
          </p:txBody>
        </p:sp>
        <p:sp>
          <p:nvSpPr>
            <p:cNvPr id="12" name="object 12"/>
            <p:cNvSpPr/>
            <p:nvPr/>
          </p:nvSpPr>
          <p:spPr>
            <a:xfrm>
              <a:off x="4485204" y="4596723"/>
              <a:ext cx="906780" cy="1076325"/>
            </a:xfrm>
            <a:custGeom>
              <a:avLst/>
              <a:gdLst/>
              <a:ahLst/>
              <a:cxnLst/>
              <a:rect l="l" t="t" r="r" b="b"/>
              <a:pathLst>
                <a:path w="906779" h="1076325">
                  <a:moveTo>
                    <a:pt x="314642" y="1041527"/>
                  </a:moveTo>
                  <a:lnTo>
                    <a:pt x="34239" y="1075766"/>
                  </a:lnTo>
                  <a:lnTo>
                    <a:pt x="0" y="795362"/>
                  </a:lnTo>
                  <a:lnTo>
                    <a:pt x="78663" y="856894"/>
                  </a:lnTo>
                  <a:lnTo>
                    <a:pt x="749096" y="0"/>
                  </a:lnTo>
                  <a:lnTo>
                    <a:pt x="906411" y="123075"/>
                  </a:lnTo>
                  <a:lnTo>
                    <a:pt x="235978" y="979982"/>
                  </a:lnTo>
                  <a:lnTo>
                    <a:pt x="314642" y="1041527"/>
                  </a:lnTo>
                  <a:close/>
                </a:path>
              </a:pathLst>
            </a:custGeom>
            <a:ln w="12700">
              <a:solidFill>
                <a:srgbClr val="162C51"/>
              </a:solidFill>
            </a:ln>
          </p:spPr>
          <p:txBody>
            <a:bodyPr wrap="square" lIns="0" tIns="0" rIns="0" bIns="0" rtlCol="0"/>
            <a:lstStyle/>
            <a:p>
              <a:endParaRPr/>
            </a:p>
          </p:txBody>
        </p:sp>
        <p:pic>
          <p:nvPicPr>
            <p:cNvPr id="13" name="object 13"/>
            <p:cNvPicPr/>
            <p:nvPr/>
          </p:nvPicPr>
          <p:blipFill>
            <a:blip r:embed="rId3" cstate="print"/>
            <a:stretch>
              <a:fillRect/>
            </a:stretch>
          </p:blipFill>
          <p:spPr>
            <a:xfrm>
              <a:off x="4498642" y="2498600"/>
              <a:ext cx="2885249" cy="2494635"/>
            </a:xfrm>
            <a:prstGeom prst="rect">
              <a:avLst/>
            </a:prstGeom>
          </p:spPr>
        </p:pic>
        <p:sp>
          <p:nvSpPr>
            <p:cNvPr id="14" name="object 14"/>
            <p:cNvSpPr/>
            <p:nvPr/>
          </p:nvSpPr>
          <p:spPr>
            <a:xfrm>
              <a:off x="4498642" y="2498600"/>
              <a:ext cx="2885440" cy="2494915"/>
            </a:xfrm>
            <a:custGeom>
              <a:avLst/>
              <a:gdLst/>
              <a:ahLst/>
              <a:cxnLst/>
              <a:rect l="l" t="t" r="r" b="b"/>
              <a:pathLst>
                <a:path w="2885440" h="2494915">
                  <a:moveTo>
                    <a:pt x="0" y="1247317"/>
                  </a:moveTo>
                  <a:lnTo>
                    <a:pt x="910" y="1202580"/>
                  </a:lnTo>
                  <a:lnTo>
                    <a:pt x="3622" y="1158239"/>
                  </a:lnTo>
                  <a:lnTo>
                    <a:pt x="8104" y="1114321"/>
                  </a:lnTo>
                  <a:lnTo>
                    <a:pt x="14325" y="1070851"/>
                  </a:lnTo>
                  <a:lnTo>
                    <a:pt x="22257" y="1027857"/>
                  </a:lnTo>
                  <a:lnTo>
                    <a:pt x="31867" y="985365"/>
                  </a:lnTo>
                  <a:lnTo>
                    <a:pt x="43125" y="943401"/>
                  </a:lnTo>
                  <a:lnTo>
                    <a:pt x="56001" y="901991"/>
                  </a:lnTo>
                  <a:lnTo>
                    <a:pt x="70465" y="861163"/>
                  </a:lnTo>
                  <a:lnTo>
                    <a:pt x="86485" y="820941"/>
                  </a:lnTo>
                  <a:lnTo>
                    <a:pt x="104032" y="781353"/>
                  </a:lnTo>
                  <a:lnTo>
                    <a:pt x="123074" y="742426"/>
                  </a:lnTo>
                  <a:lnTo>
                    <a:pt x="143582" y="704185"/>
                  </a:lnTo>
                  <a:lnTo>
                    <a:pt x="165524" y="666656"/>
                  </a:lnTo>
                  <a:lnTo>
                    <a:pt x="188871" y="629867"/>
                  </a:lnTo>
                  <a:lnTo>
                    <a:pt x="213591" y="593843"/>
                  </a:lnTo>
                  <a:lnTo>
                    <a:pt x="239654" y="558612"/>
                  </a:lnTo>
                  <a:lnTo>
                    <a:pt x="267030" y="524198"/>
                  </a:lnTo>
                  <a:lnTo>
                    <a:pt x="295689" y="490630"/>
                  </a:lnTo>
                  <a:lnTo>
                    <a:pt x="325599" y="457932"/>
                  </a:lnTo>
                  <a:lnTo>
                    <a:pt x="356730" y="426133"/>
                  </a:lnTo>
                  <a:lnTo>
                    <a:pt x="389051" y="395257"/>
                  </a:lnTo>
                  <a:lnTo>
                    <a:pt x="422533" y="365331"/>
                  </a:lnTo>
                  <a:lnTo>
                    <a:pt x="457145" y="336382"/>
                  </a:lnTo>
                  <a:lnTo>
                    <a:pt x="492855" y="308436"/>
                  </a:lnTo>
                  <a:lnTo>
                    <a:pt x="529634" y="281519"/>
                  </a:lnTo>
                  <a:lnTo>
                    <a:pt x="567451" y="255659"/>
                  </a:lnTo>
                  <a:lnTo>
                    <a:pt x="606276" y="230880"/>
                  </a:lnTo>
                  <a:lnTo>
                    <a:pt x="646077" y="207210"/>
                  </a:lnTo>
                  <a:lnTo>
                    <a:pt x="686825" y="184675"/>
                  </a:lnTo>
                  <a:lnTo>
                    <a:pt x="728489" y="163301"/>
                  </a:lnTo>
                  <a:lnTo>
                    <a:pt x="771039" y="143115"/>
                  </a:lnTo>
                  <a:lnTo>
                    <a:pt x="814443" y="124144"/>
                  </a:lnTo>
                  <a:lnTo>
                    <a:pt x="858672" y="106412"/>
                  </a:lnTo>
                  <a:lnTo>
                    <a:pt x="903695" y="89948"/>
                  </a:lnTo>
                  <a:lnTo>
                    <a:pt x="949481" y="74777"/>
                  </a:lnTo>
                  <a:lnTo>
                    <a:pt x="996001" y="60925"/>
                  </a:lnTo>
                  <a:lnTo>
                    <a:pt x="1043222" y="48420"/>
                  </a:lnTo>
                  <a:lnTo>
                    <a:pt x="1091115" y="37287"/>
                  </a:lnTo>
                  <a:lnTo>
                    <a:pt x="1139650" y="27553"/>
                  </a:lnTo>
                  <a:lnTo>
                    <a:pt x="1188796" y="19243"/>
                  </a:lnTo>
                  <a:lnTo>
                    <a:pt x="1238522" y="12386"/>
                  </a:lnTo>
                  <a:lnTo>
                    <a:pt x="1288797" y="7006"/>
                  </a:lnTo>
                  <a:lnTo>
                    <a:pt x="1339592" y="3131"/>
                  </a:lnTo>
                  <a:lnTo>
                    <a:pt x="1390876" y="787"/>
                  </a:lnTo>
                  <a:lnTo>
                    <a:pt x="1442618" y="0"/>
                  </a:lnTo>
                  <a:lnTo>
                    <a:pt x="1494361" y="787"/>
                  </a:lnTo>
                  <a:lnTo>
                    <a:pt x="1545645" y="3131"/>
                  </a:lnTo>
                  <a:lnTo>
                    <a:pt x="1596441" y="7006"/>
                  </a:lnTo>
                  <a:lnTo>
                    <a:pt x="1646717" y="12386"/>
                  </a:lnTo>
                  <a:lnTo>
                    <a:pt x="1696444" y="19243"/>
                  </a:lnTo>
                  <a:lnTo>
                    <a:pt x="1745590" y="27553"/>
                  </a:lnTo>
                  <a:lnTo>
                    <a:pt x="1794125" y="37287"/>
                  </a:lnTo>
                  <a:lnTo>
                    <a:pt x="1842019" y="48420"/>
                  </a:lnTo>
                  <a:lnTo>
                    <a:pt x="1889241" y="60925"/>
                  </a:lnTo>
                  <a:lnTo>
                    <a:pt x="1935761" y="74777"/>
                  </a:lnTo>
                  <a:lnTo>
                    <a:pt x="1981548" y="89948"/>
                  </a:lnTo>
                  <a:lnTo>
                    <a:pt x="2026571" y="106412"/>
                  </a:lnTo>
                  <a:lnTo>
                    <a:pt x="2070800" y="124144"/>
                  </a:lnTo>
                  <a:lnTo>
                    <a:pt x="2114205" y="143115"/>
                  </a:lnTo>
                  <a:lnTo>
                    <a:pt x="2156755" y="163301"/>
                  </a:lnTo>
                  <a:lnTo>
                    <a:pt x="2198420" y="184675"/>
                  </a:lnTo>
                  <a:lnTo>
                    <a:pt x="2239168" y="207210"/>
                  </a:lnTo>
                  <a:lnTo>
                    <a:pt x="2278970" y="230880"/>
                  </a:lnTo>
                  <a:lnTo>
                    <a:pt x="2317795" y="255659"/>
                  </a:lnTo>
                  <a:lnTo>
                    <a:pt x="2355612" y="281519"/>
                  </a:lnTo>
                  <a:lnTo>
                    <a:pt x="2392391" y="308436"/>
                  </a:lnTo>
                  <a:lnTo>
                    <a:pt x="2428102" y="336382"/>
                  </a:lnTo>
                  <a:lnTo>
                    <a:pt x="2462714" y="365331"/>
                  </a:lnTo>
                  <a:lnTo>
                    <a:pt x="2496196" y="395257"/>
                  </a:lnTo>
                  <a:lnTo>
                    <a:pt x="2528518" y="426133"/>
                  </a:lnTo>
                  <a:lnTo>
                    <a:pt x="2559649" y="457932"/>
                  </a:lnTo>
                  <a:lnTo>
                    <a:pt x="2589559" y="490630"/>
                  </a:lnTo>
                  <a:lnTo>
                    <a:pt x="2618217" y="524198"/>
                  </a:lnTo>
                  <a:lnTo>
                    <a:pt x="2645594" y="558612"/>
                  </a:lnTo>
                  <a:lnTo>
                    <a:pt x="2671657" y="593843"/>
                  </a:lnTo>
                  <a:lnTo>
                    <a:pt x="2696377" y="629867"/>
                  </a:lnTo>
                  <a:lnTo>
                    <a:pt x="2719724" y="666656"/>
                  </a:lnTo>
                  <a:lnTo>
                    <a:pt x="2741667" y="704185"/>
                  </a:lnTo>
                  <a:lnTo>
                    <a:pt x="2762174" y="742426"/>
                  </a:lnTo>
                  <a:lnTo>
                    <a:pt x="2781217" y="781353"/>
                  </a:lnTo>
                  <a:lnTo>
                    <a:pt x="2798763" y="820941"/>
                  </a:lnTo>
                  <a:lnTo>
                    <a:pt x="2814784" y="861163"/>
                  </a:lnTo>
                  <a:lnTo>
                    <a:pt x="2829247" y="901991"/>
                  </a:lnTo>
                  <a:lnTo>
                    <a:pt x="2842123" y="943401"/>
                  </a:lnTo>
                  <a:lnTo>
                    <a:pt x="2853382" y="985365"/>
                  </a:lnTo>
                  <a:lnTo>
                    <a:pt x="2862992" y="1027857"/>
                  </a:lnTo>
                  <a:lnTo>
                    <a:pt x="2870923" y="1070851"/>
                  </a:lnTo>
                  <a:lnTo>
                    <a:pt x="2877145" y="1114321"/>
                  </a:lnTo>
                  <a:lnTo>
                    <a:pt x="2881627" y="1158239"/>
                  </a:lnTo>
                  <a:lnTo>
                    <a:pt x="2884338" y="1202580"/>
                  </a:lnTo>
                  <a:lnTo>
                    <a:pt x="2885249" y="1247317"/>
                  </a:lnTo>
                  <a:lnTo>
                    <a:pt x="2884338" y="1292055"/>
                  </a:lnTo>
                  <a:lnTo>
                    <a:pt x="2881627" y="1336396"/>
                  </a:lnTo>
                  <a:lnTo>
                    <a:pt x="2877145" y="1380314"/>
                  </a:lnTo>
                  <a:lnTo>
                    <a:pt x="2870923" y="1423783"/>
                  </a:lnTo>
                  <a:lnTo>
                    <a:pt x="2862992" y="1466777"/>
                  </a:lnTo>
                  <a:lnTo>
                    <a:pt x="2853382" y="1509270"/>
                  </a:lnTo>
                  <a:lnTo>
                    <a:pt x="2842123" y="1551234"/>
                  </a:lnTo>
                  <a:lnTo>
                    <a:pt x="2829247" y="1592643"/>
                  </a:lnTo>
                  <a:lnTo>
                    <a:pt x="2814784" y="1633472"/>
                  </a:lnTo>
                  <a:lnTo>
                    <a:pt x="2798763" y="1673693"/>
                  </a:lnTo>
                  <a:lnTo>
                    <a:pt x="2781217" y="1713281"/>
                  </a:lnTo>
                  <a:lnTo>
                    <a:pt x="2762174" y="1752209"/>
                  </a:lnTo>
                  <a:lnTo>
                    <a:pt x="2741667" y="1790450"/>
                  </a:lnTo>
                  <a:lnTo>
                    <a:pt x="2719724" y="1827979"/>
                  </a:lnTo>
                  <a:lnTo>
                    <a:pt x="2696377" y="1864768"/>
                  </a:lnTo>
                  <a:lnTo>
                    <a:pt x="2671657" y="1900791"/>
                  </a:lnTo>
                  <a:lnTo>
                    <a:pt x="2645594" y="1936023"/>
                  </a:lnTo>
                  <a:lnTo>
                    <a:pt x="2618217" y="1970436"/>
                  </a:lnTo>
                  <a:lnTo>
                    <a:pt x="2589559" y="2004005"/>
                  </a:lnTo>
                  <a:lnTo>
                    <a:pt x="2559649" y="2036702"/>
                  </a:lnTo>
                  <a:lnTo>
                    <a:pt x="2528518" y="2068502"/>
                  </a:lnTo>
                  <a:lnTo>
                    <a:pt x="2496196" y="2099378"/>
                  </a:lnTo>
                  <a:lnTo>
                    <a:pt x="2462714" y="2129304"/>
                  </a:lnTo>
                  <a:lnTo>
                    <a:pt x="2428102" y="2158253"/>
                  </a:lnTo>
                  <a:lnTo>
                    <a:pt x="2392391" y="2186199"/>
                  </a:lnTo>
                  <a:lnTo>
                    <a:pt x="2355612" y="2213115"/>
                  </a:lnTo>
                  <a:lnTo>
                    <a:pt x="2317795" y="2238976"/>
                  </a:lnTo>
                  <a:lnTo>
                    <a:pt x="2278970" y="2263755"/>
                  </a:lnTo>
                  <a:lnTo>
                    <a:pt x="2239168" y="2287425"/>
                  </a:lnTo>
                  <a:lnTo>
                    <a:pt x="2198420" y="2309960"/>
                  </a:lnTo>
                  <a:lnTo>
                    <a:pt x="2156755" y="2331333"/>
                  </a:lnTo>
                  <a:lnTo>
                    <a:pt x="2114205" y="2351519"/>
                  </a:lnTo>
                  <a:lnTo>
                    <a:pt x="2070800" y="2370491"/>
                  </a:lnTo>
                  <a:lnTo>
                    <a:pt x="2026571" y="2388222"/>
                  </a:lnTo>
                  <a:lnTo>
                    <a:pt x="1981548" y="2404687"/>
                  </a:lnTo>
                  <a:lnTo>
                    <a:pt x="1935761" y="2419858"/>
                  </a:lnTo>
                  <a:lnTo>
                    <a:pt x="1889241" y="2433709"/>
                  </a:lnTo>
                  <a:lnTo>
                    <a:pt x="1842019" y="2446215"/>
                  </a:lnTo>
                  <a:lnTo>
                    <a:pt x="1794125" y="2457348"/>
                  </a:lnTo>
                  <a:lnTo>
                    <a:pt x="1745590" y="2467082"/>
                  </a:lnTo>
                  <a:lnTo>
                    <a:pt x="1696444" y="2475391"/>
                  </a:lnTo>
                  <a:lnTo>
                    <a:pt x="1646717" y="2482249"/>
                  </a:lnTo>
                  <a:lnTo>
                    <a:pt x="1596441" y="2487628"/>
                  </a:lnTo>
                  <a:lnTo>
                    <a:pt x="1545645" y="2491503"/>
                  </a:lnTo>
                  <a:lnTo>
                    <a:pt x="1494361" y="2493848"/>
                  </a:lnTo>
                  <a:lnTo>
                    <a:pt x="1442618" y="2494635"/>
                  </a:lnTo>
                  <a:lnTo>
                    <a:pt x="1390876" y="2493848"/>
                  </a:lnTo>
                  <a:lnTo>
                    <a:pt x="1339592" y="2491503"/>
                  </a:lnTo>
                  <a:lnTo>
                    <a:pt x="1288797" y="2487628"/>
                  </a:lnTo>
                  <a:lnTo>
                    <a:pt x="1238522" y="2482249"/>
                  </a:lnTo>
                  <a:lnTo>
                    <a:pt x="1188796" y="2475391"/>
                  </a:lnTo>
                  <a:lnTo>
                    <a:pt x="1139650" y="2467082"/>
                  </a:lnTo>
                  <a:lnTo>
                    <a:pt x="1091115" y="2457348"/>
                  </a:lnTo>
                  <a:lnTo>
                    <a:pt x="1043222" y="2446215"/>
                  </a:lnTo>
                  <a:lnTo>
                    <a:pt x="996001" y="2433709"/>
                  </a:lnTo>
                  <a:lnTo>
                    <a:pt x="949481" y="2419858"/>
                  </a:lnTo>
                  <a:lnTo>
                    <a:pt x="903695" y="2404687"/>
                  </a:lnTo>
                  <a:lnTo>
                    <a:pt x="858672" y="2388222"/>
                  </a:lnTo>
                  <a:lnTo>
                    <a:pt x="814443" y="2370491"/>
                  </a:lnTo>
                  <a:lnTo>
                    <a:pt x="771039" y="2351519"/>
                  </a:lnTo>
                  <a:lnTo>
                    <a:pt x="728489" y="2331333"/>
                  </a:lnTo>
                  <a:lnTo>
                    <a:pt x="686825" y="2309960"/>
                  </a:lnTo>
                  <a:lnTo>
                    <a:pt x="646077" y="2287425"/>
                  </a:lnTo>
                  <a:lnTo>
                    <a:pt x="606276" y="2263755"/>
                  </a:lnTo>
                  <a:lnTo>
                    <a:pt x="567451" y="2238976"/>
                  </a:lnTo>
                  <a:lnTo>
                    <a:pt x="529634" y="2213115"/>
                  </a:lnTo>
                  <a:lnTo>
                    <a:pt x="492855" y="2186199"/>
                  </a:lnTo>
                  <a:lnTo>
                    <a:pt x="457145" y="2158253"/>
                  </a:lnTo>
                  <a:lnTo>
                    <a:pt x="422533" y="2129304"/>
                  </a:lnTo>
                  <a:lnTo>
                    <a:pt x="389051" y="2099378"/>
                  </a:lnTo>
                  <a:lnTo>
                    <a:pt x="356730" y="2068502"/>
                  </a:lnTo>
                  <a:lnTo>
                    <a:pt x="325599" y="2036702"/>
                  </a:lnTo>
                  <a:lnTo>
                    <a:pt x="295689" y="2004005"/>
                  </a:lnTo>
                  <a:lnTo>
                    <a:pt x="267030" y="1970436"/>
                  </a:lnTo>
                  <a:lnTo>
                    <a:pt x="239654" y="1936023"/>
                  </a:lnTo>
                  <a:lnTo>
                    <a:pt x="213591" y="1900791"/>
                  </a:lnTo>
                  <a:lnTo>
                    <a:pt x="188871" y="1864768"/>
                  </a:lnTo>
                  <a:lnTo>
                    <a:pt x="165524" y="1827979"/>
                  </a:lnTo>
                  <a:lnTo>
                    <a:pt x="143582" y="1790450"/>
                  </a:lnTo>
                  <a:lnTo>
                    <a:pt x="123074" y="1752209"/>
                  </a:lnTo>
                  <a:lnTo>
                    <a:pt x="104032" y="1713281"/>
                  </a:lnTo>
                  <a:lnTo>
                    <a:pt x="86485" y="1673693"/>
                  </a:lnTo>
                  <a:lnTo>
                    <a:pt x="70465" y="1633472"/>
                  </a:lnTo>
                  <a:lnTo>
                    <a:pt x="56001" y="1592643"/>
                  </a:lnTo>
                  <a:lnTo>
                    <a:pt x="43125" y="1551234"/>
                  </a:lnTo>
                  <a:lnTo>
                    <a:pt x="31867" y="1509270"/>
                  </a:lnTo>
                  <a:lnTo>
                    <a:pt x="22257" y="1466777"/>
                  </a:lnTo>
                  <a:lnTo>
                    <a:pt x="14325" y="1423783"/>
                  </a:lnTo>
                  <a:lnTo>
                    <a:pt x="8104" y="1380314"/>
                  </a:lnTo>
                  <a:lnTo>
                    <a:pt x="3622" y="1336396"/>
                  </a:lnTo>
                  <a:lnTo>
                    <a:pt x="910" y="1292055"/>
                  </a:lnTo>
                  <a:lnTo>
                    <a:pt x="0" y="1247317"/>
                  </a:lnTo>
                  <a:close/>
                </a:path>
              </a:pathLst>
            </a:custGeom>
            <a:ln w="12699">
              <a:solidFill>
                <a:srgbClr val="162C51"/>
              </a:solidFill>
            </a:ln>
          </p:spPr>
          <p:txBody>
            <a:bodyPr wrap="square" lIns="0" tIns="0" rIns="0" bIns="0" rtlCol="0"/>
            <a:lstStyle/>
            <a:p>
              <a:endParaRPr/>
            </a:p>
          </p:txBody>
        </p:sp>
      </p:grpSp>
      <p:sp>
        <p:nvSpPr>
          <p:cNvPr id="15" name="object 15"/>
          <p:cNvSpPr txBox="1">
            <a:spLocks noGrp="1"/>
          </p:cNvSpPr>
          <p:nvPr>
            <p:ph type="title"/>
          </p:nvPr>
        </p:nvSpPr>
        <p:spPr>
          <a:xfrm>
            <a:off x="4274046" y="167518"/>
            <a:ext cx="3348990" cy="391160"/>
          </a:xfrm>
          <a:prstGeom prst="rect">
            <a:avLst/>
          </a:prstGeom>
        </p:spPr>
        <p:txBody>
          <a:bodyPr vert="horz" wrap="square" lIns="0" tIns="12700" rIns="0" bIns="0" rtlCol="0">
            <a:spAutoFit/>
          </a:bodyPr>
          <a:lstStyle/>
          <a:p>
            <a:pPr marL="12700">
              <a:lnSpc>
                <a:spcPct val="100000"/>
              </a:lnSpc>
              <a:spcBef>
                <a:spcPts val="100"/>
              </a:spcBef>
            </a:pPr>
            <a:r>
              <a:rPr sz="2400" dirty="0"/>
              <a:t>Why</a:t>
            </a:r>
            <a:r>
              <a:rPr sz="2400" spc="-70" dirty="0"/>
              <a:t> </a:t>
            </a:r>
            <a:r>
              <a:rPr sz="2400" dirty="0"/>
              <a:t>have</a:t>
            </a:r>
            <a:r>
              <a:rPr sz="2400" spc="-65" dirty="0"/>
              <a:t> </a:t>
            </a:r>
            <a:r>
              <a:rPr sz="2400" dirty="0"/>
              <a:t>a</a:t>
            </a:r>
            <a:r>
              <a:rPr sz="2400" spc="-70" dirty="0"/>
              <a:t> </a:t>
            </a:r>
            <a:r>
              <a:rPr sz="2400" spc="-10" dirty="0"/>
              <a:t>Strategic</a:t>
            </a:r>
            <a:r>
              <a:rPr sz="2400" spc="-100" dirty="0"/>
              <a:t> </a:t>
            </a:r>
            <a:r>
              <a:rPr sz="2400" spc="-10" dirty="0"/>
              <a:t>Plan?</a:t>
            </a:r>
            <a:endParaRPr sz="2400"/>
          </a:p>
        </p:txBody>
      </p:sp>
      <p:sp>
        <p:nvSpPr>
          <p:cNvPr id="16" name="object 16"/>
          <p:cNvSpPr txBox="1"/>
          <p:nvPr/>
        </p:nvSpPr>
        <p:spPr>
          <a:xfrm>
            <a:off x="5078343" y="3471245"/>
            <a:ext cx="1791335" cy="299720"/>
          </a:xfrm>
          <a:prstGeom prst="rect">
            <a:avLst/>
          </a:prstGeom>
        </p:spPr>
        <p:txBody>
          <a:bodyPr vert="horz" wrap="square" lIns="0" tIns="12700" rIns="0" bIns="0" rtlCol="0">
            <a:spAutoFit/>
          </a:bodyPr>
          <a:lstStyle/>
          <a:p>
            <a:pPr marL="12700">
              <a:lnSpc>
                <a:spcPct val="100000"/>
              </a:lnSpc>
              <a:spcBef>
                <a:spcPts val="100"/>
              </a:spcBef>
            </a:pPr>
            <a:r>
              <a:rPr sz="1800" dirty="0">
                <a:solidFill>
                  <a:srgbClr val="FFFFFF"/>
                </a:solidFill>
                <a:latin typeface="Calibri"/>
                <a:cs typeface="Calibri"/>
              </a:rPr>
              <a:t>Where</a:t>
            </a:r>
            <a:r>
              <a:rPr sz="1800" spc="-40" dirty="0">
                <a:solidFill>
                  <a:srgbClr val="FFFFFF"/>
                </a:solidFill>
                <a:latin typeface="Calibri"/>
                <a:cs typeface="Calibri"/>
              </a:rPr>
              <a:t> </a:t>
            </a:r>
            <a:r>
              <a:rPr sz="1800" dirty="0">
                <a:solidFill>
                  <a:srgbClr val="FFFFFF"/>
                </a:solidFill>
                <a:latin typeface="Calibri"/>
                <a:cs typeface="Calibri"/>
              </a:rPr>
              <a:t>we</a:t>
            </a:r>
            <a:r>
              <a:rPr sz="1800" spc="-50" dirty="0">
                <a:solidFill>
                  <a:srgbClr val="FFFFFF"/>
                </a:solidFill>
                <a:latin typeface="Calibri"/>
                <a:cs typeface="Calibri"/>
              </a:rPr>
              <a:t> </a:t>
            </a:r>
            <a:r>
              <a:rPr sz="1800" dirty="0">
                <a:solidFill>
                  <a:srgbClr val="FFFFFF"/>
                </a:solidFill>
                <a:latin typeface="Calibri"/>
                <a:cs typeface="Calibri"/>
              </a:rPr>
              <a:t>are</a:t>
            </a:r>
            <a:r>
              <a:rPr sz="1800" spc="-35" dirty="0">
                <a:solidFill>
                  <a:srgbClr val="FFFFFF"/>
                </a:solidFill>
                <a:latin typeface="Calibri"/>
                <a:cs typeface="Calibri"/>
              </a:rPr>
              <a:t> </a:t>
            </a:r>
            <a:r>
              <a:rPr sz="1800" spc="-25" dirty="0">
                <a:solidFill>
                  <a:srgbClr val="FFFFFF"/>
                </a:solidFill>
                <a:latin typeface="Calibri"/>
                <a:cs typeface="Calibri"/>
              </a:rPr>
              <a:t>now</a:t>
            </a:r>
            <a:endParaRPr sz="1800">
              <a:latin typeface="Calibri"/>
              <a:cs typeface="Calibri"/>
            </a:endParaRPr>
          </a:p>
        </p:txBody>
      </p:sp>
      <p:sp>
        <p:nvSpPr>
          <p:cNvPr id="17" name="object 17"/>
          <p:cNvSpPr txBox="1"/>
          <p:nvPr/>
        </p:nvSpPr>
        <p:spPr>
          <a:xfrm>
            <a:off x="8938940" y="3463015"/>
            <a:ext cx="2033905" cy="299720"/>
          </a:xfrm>
          <a:prstGeom prst="rect">
            <a:avLst/>
          </a:prstGeom>
        </p:spPr>
        <p:txBody>
          <a:bodyPr vert="horz" wrap="square" lIns="0" tIns="12700" rIns="0" bIns="0" rtlCol="0">
            <a:spAutoFit/>
          </a:bodyPr>
          <a:lstStyle/>
          <a:p>
            <a:pPr marL="12700">
              <a:lnSpc>
                <a:spcPct val="100000"/>
              </a:lnSpc>
              <a:spcBef>
                <a:spcPts val="100"/>
              </a:spcBef>
            </a:pPr>
            <a:r>
              <a:rPr sz="1800" dirty="0">
                <a:latin typeface="Calibri"/>
                <a:cs typeface="Calibri"/>
              </a:rPr>
              <a:t>Where</a:t>
            </a:r>
            <a:r>
              <a:rPr sz="1800" spc="-40" dirty="0">
                <a:latin typeface="Calibri"/>
                <a:cs typeface="Calibri"/>
              </a:rPr>
              <a:t> </a:t>
            </a:r>
            <a:r>
              <a:rPr sz="1800" dirty="0">
                <a:latin typeface="Calibri"/>
                <a:cs typeface="Calibri"/>
              </a:rPr>
              <a:t>we</a:t>
            </a:r>
            <a:r>
              <a:rPr sz="1800" spc="-45" dirty="0">
                <a:latin typeface="Calibri"/>
                <a:cs typeface="Calibri"/>
              </a:rPr>
              <a:t> </a:t>
            </a:r>
            <a:r>
              <a:rPr sz="1800" dirty="0">
                <a:latin typeface="Calibri"/>
                <a:cs typeface="Calibri"/>
              </a:rPr>
              <a:t>want</a:t>
            </a:r>
            <a:r>
              <a:rPr sz="1800" spc="-40" dirty="0">
                <a:latin typeface="Calibri"/>
                <a:cs typeface="Calibri"/>
              </a:rPr>
              <a:t> </a:t>
            </a:r>
            <a:r>
              <a:rPr sz="1800" dirty="0">
                <a:latin typeface="Calibri"/>
                <a:cs typeface="Calibri"/>
              </a:rPr>
              <a:t>to</a:t>
            </a:r>
            <a:r>
              <a:rPr sz="1800" spc="-45" dirty="0">
                <a:latin typeface="Calibri"/>
                <a:cs typeface="Calibri"/>
              </a:rPr>
              <a:t> </a:t>
            </a:r>
            <a:r>
              <a:rPr sz="1800" spc="-25" dirty="0">
                <a:latin typeface="Calibri"/>
                <a:cs typeface="Calibri"/>
              </a:rPr>
              <a:t>be</a:t>
            </a:r>
            <a:endParaRPr sz="1800">
              <a:latin typeface="Calibri"/>
              <a:cs typeface="Calibri"/>
            </a:endParaRPr>
          </a:p>
        </p:txBody>
      </p:sp>
      <p:sp>
        <p:nvSpPr>
          <p:cNvPr id="18" name="object 18"/>
          <p:cNvSpPr txBox="1"/>
          <p:nvPr/>
        </p:nvSpPr>
        <p:spPr>
          <a:xfrm>
            <a:off x="7537851" y="1403101"/>
            <a:ext cx="1745614" cy="299720"/>
          </a:xfrm>
          <a:prstGeom prst="rect">
            <a:avLst/>
          </a:prstGeom>
        </p:spPr>
        <p:txBody>
          <a:bodyPr vert="horz" wrap="square" lIns="0" tIns="12700" rIns="0" bIns="0" rtlCol="0">
            <a:spAutoFit/>
          </a:bodyPr>
          <a:lstStyle/>
          <a:p>
            <a:pPr marL="12700">
              <a:lnSpc>
                <a:spcPct val="100000"/>
              </a:lnSpc>
              <a:spcBef>
                <a:spcPts val="100"/>
              </a:spcBef>
            </a:pPr>
            <a:r>
              <a:rPr sz="1800" spc="-10" dirty="0">
                <a:latin typeface="Calibri"/>
                <a:cs typeface="Calibri"/>
              </a:rPr>
              <a:t>Improved</a:t>
            </a:r>
            <a:r>
              <a:rPr sz="1800" spc="-45" dirty="0">
                <a:latin typeface="Calibri"/>
                <a:cs typeface="Calibri"/>
              </a:rPr>
              <a:t> </a:t>
            </a:r>
            <a:r>
              <a:rPr sz="1800" spc="-10" dirty="0">
                <a:latin typeface="Calibri"/>
                <a:cs typeface="Calibri"/>
              </a:rPr>
              <a:t>Working</a:t>
            </a:r>
            <a:endParaRPr sz="1800">
              <a:latin typeface="Calibri"/>
              <a:cs typeface="Calibri"/>
            </a:endParaRPr>
          </a:p>
        </p:txBody>
      </p:sp>
      <p:sp>
        <p:nvSpPr>
          <p:cNvPr id="19" name="object 19"/>
          <p:cNvSpPr txBox="1"/>
          <p:nvPr/>
        </p:nvSpPr>
        <p:spPr>
          <a:xfrm>
            <a:off x="7537851" y="1677421"/>
            <a:ext cx="1018540" cy="299720"/>
          </a:xfrm>
          <a:prstGeom prst="rect">
            <a:avLst/>
          </a:prstGeom>
        </p:spPr>
        <p:txBody>
          <a:bodyPr vert="horz" wrap="square" lIns="0" tIns="12700" rIns="0" bIns="0" rtlCol="0">
            <a:spAutoFit/>
          </a:bodyPr>
          <a:lstStyle/>
          <a:p>
            <a:pPr marL="12700">
              <a:lnSpc>
                <a:spcPct val="100000"/>
              </a:lnSpc>
              <a:spcBef>
                <a:spcPts val="100"/>
              </a:spcBef>
            </a:pPr>
            <a:r>
              <a:rPr sz="1800" spc="-10" dirty="0">
                <a:latin typeface="Calibri"/>
                <a:cs typeface="Calibri"/>
              </a:rPr>
              <a:t>Conditions</a:t>
            </a:r>
            <a:endParaRPr sz="1800">
              <a:latin typeface="Calibri"/>
              <a:cs typeface="Calibri"/>
            </a:endParaRPr>
          </a:p>
        </p:txBody>
      </p:sp>
      <p:sp>
        <p:nvSpPr>
          <p:cNvPr id="20" name="object 20"/>
          <p:cNvSpPr txBox="1"/>
          <p:nvPr/>
        </p:nvSpPr>
        <p:spPr>
          <a:xfrm>
            <a:off x="8469624" y="4931542"/>
            <a:ext cx="1735455" cy="574040"/>
          </a:xfrm>
          <a:prstGeom prst="rect">
            <a:avLst/>
          </a:prstGeom>
        </p:spPr>
        <p:txBody>
          <a:bodyPr vert="horz" wrap="square" lIns="0" tIns="12700" rIns="0" bIns="0" rtlCol="0">
            <a:spAutoFit/>
          </a:bodyPr>
          <a:lstStyle/>
          <a:p>
            <a:pPr marL="12700" marR="5080">
              <a:lnSpc>
                <a:spcPct val="100000"/>
              </a:lnSpc>
              <a:spcBef>
                <a:spcPts val="100"/>
              </a:spcBef>
            </a:pPr>
            <a:r>
              <a:rPr sz="1800" dirty="0">
                <a:latin typeface="Calibri"/>
                <a:cs typeface="Calibri"/>
              </a:rPr>
              <a:t>Better</a:t>
            </a:r>
            <a:r>
              <a:rPr sz="1800" spc="-90" dirty="0">
                <a:latin typeface="Calibri"/>
                <a:cs typeface="Calibri"/>
              </a:rPr>
              <a:t> </a:t>
            </a:r>
            <a:r>
              <a:rPr sz="1800" spc="-10" dirty="0">
                <a:latin typeface="Calibri"/>
                <a:cs typeface="Calibri"/>
              </a:rPr>
              <a:t>Community Relations</a:t>
            </a:r>
            <a:endParaRPr sz="1800">
              <a:latin typeface="Calibri"/>
              <a:cs typeface="Calibri"/>
            </a:endParaRPr>
          </a:p>
        </p:txBody>
      </p:sp>
      <p:sp>
        <p:nvSpPr>
          <p:cNvPr id="21" name="object 21"/>
          <p:cNvSpPr txBox="1"/>
          <p:nvPr/>
        </p:nvSpPr>
        <p:spPr>
          <a:xfrm>
            <a:off x="2318456" y="5661919"/>
            <a:ext cx="1915160" cy="299720"/>
          </a:xfrm>
          <a:prstGeom prst="rect">
            <a:avLst/>
          </a:prstGeom>
        </p:spPr>
        <p:txBody>
          <a:bodyPr vert="horz" wrap="square" lIns="0" tIns="12700" rIns="0" bIns="0" rtlCol="0">
            <a:spAutoFit/>
          </a:bodyPr>
          <a:lstStyle/>
          <a:p>
            <a:pPr marL="12700">
              <a:lnSpc>
                <a:spcPct val="100000"/>
              </a:lnSpc>
              <a:spcBef>
                <a:spcPts val="100"/>
              </a:spcBef>
            </a:pPr>
            <a:r>
              <a:rPr sz="1800" dirty="0">
                <a:latin typeface="Calibri"/>
                <a:cs typeface="Calibri"/>
              </a:rPr>
              <a:t>Fiscal</a:t>
            </a:r>
            <a:r>
              <a:rPr sz="1800" spc="370" dirty="0">
                <a:latin typeface="Calibri"/>
                <a:cs typeface="Calibri"/>
              </a:rPr>
              <a:t> </a:t>
            </a:r>
            <a:r>
              <a:rPr sz="1800" spc="-10" dirty="0">
                <a:latin typeface="Calibri"/>
                <a:cs typeface="Calibri"/>
              </a:rPr>
              <a:t>Responsibility</a:t>
            </a:r>
            <a:endParaRPr sz="1800">
              <a:latin typeface="Calibri"/>
              <a:cs typeface="Calibri"/>
            </a:endParaRPr>
          </a:p>
        </p:txBody>
      </p:sp>
      <p:sp>
        <p:nvSpPr>
          <p:cNvPr id="22" name="object 22"/>
          <p:cNvSpPr txBox="1"/>
          <p:nvPr/>
        </p:nvSpPr>
        <p:spPr>
          <a:xfrm>
            <a:off x="1697807" y="1828982"/>
            <a:ext cx="2230755" cy="574040"/>
          </a:xfrm>
          <a:prstGeom prst="rect">
            <a:avLst/>
          </a:prstGeom>
        </p:spPr>
        <p:txBody>
          <a:bodyPr vert="horz" wrap="square" lIns="0" tIns="12700" rIns="0" bIns="0" rtlCol="0">
            <a:spAutoFit/>
          </a:bodyPr>
          <a:lstStyle/>
          <a:p>
            <a:pPr marL="12700" marR="5080">
              <a:lnSpc>
                <a:spcPct val="100000"/>
              </a:lnSpc>
              <a:spcBef>
                <a:spcPts val="100"/>
              </a:spcBef>
            </a:pPr>
            <a:r>
              <a:rPr sz="1800" dirty="0">
                <a:latin typeface="Calibri"/>
                <a:cs typeface="Calibri"/>
              </a:rPr>
              <a:t>Reliable</a:t>
            </a:r>
            <a:r>
              <a:rPr sz="1800" spc="-85" dirty="0">
                <a:latin typeface="Calibri"/>
                <a:cs typeface="Calibri"/>
              </a:rPr>
              <a:t> </a:t>
            </a:r>
            <a:r>
              <a:rPr sz="1800" dirty="0">
                <a:latin typeface="Calibri"/>
                <a:cs typeface="Calibri"/>
              </a:rPr>
              <a:t>Equipment</a:t>
            </a:r>
            <a:r>
              <a:rPr sz="1800" spc="-100" dirty="0">
                <a:latin typeface="Calibri"/>
                <a:cs typeface="Calibri"/>
              </a:rPr>
              <a:t> </a:t>
            </a:r>
            <a:r>
              <a:rPr sz="1800" spc="-25" dirty="0">
                <a:latin typeface="Calibri"/>
                <a:cs typeface="Calibri"/>
              </a:rPr>
              <a:t>and </a:t>
            </a:r>
            <a:r>
              <a:rPr sz="1800" spc="-10" dirty="0">
                <a:latin typeface="Calibri"/>
                <a:cs typeface="Calibri"/>
              </a:rPr>
              <a:t>Operating</a:t>
            </a:r>
            <a:r>
              <a:rPr sz="1800" spc="-25" dirty="0">
                <a:latin typeface="Calibri"/>
                <a:cs typeface="Calibri"/>
              </a:rPr>
              <a:t> </a:t>
            </a:r>
            <a:r>
              <a:rPr sz="1800" spc="-10" dirty="0">
                <a:latin typeface="Calibri"/>
                <a:cs typeface="Calibri"/>
              </a:rPr>
              <a:t>Facilities</a:t>
            </a:r>
            <a:endParaRPr sz="1800">
              <a:latin typeface="Calibri"/>
              <a:cs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7604074" y="6115494"/>
            <a:ext cx="1866900" cy="742950"/>
          </a:xfrm>
          <a:custGeom>
            <a:avLst/>
            <a:gdLst/>
            <a:ahLst/>
            <a:cxnLst/>
            <a:rect l="l" t="t" r="r" b="b"/>
            <a:pathLst>
              <a:path w="1866900" h="742950">
                <a:moveTo>
                  <a:pt x="1866773" y="742505"/>
                </a:moveTo>
                <a:lnTo>
                  <a:pt x="1119517" y="0"/>
                </a:lnTo>
                <a:lnTo>
                  <a:pt x="593572" y="522605"/>
                </a:lnTo>
                <a:lnTo>
                  <a:pt x="407441" y="337642"/>
                </a:lnTo>
                <a:lnTo>
                  <a:pt x="0" y="742505"/>
                </a:lnTo>
                <a:lnTo>
                  <a:pt x="372262" y="742505"/>
                </a:lnTo>
                <a:lnTo>
                  <a:pt x="814908" y="742505"/>
                </a:lnTo>
                <a:lnTo>
                  <a:pt x="1866773" y="742505"/>
                </a:lnTo>
                <a:close/>
              </a:path>
            </a:pathLst>
          </a:custGeom>
          <a:solidFill>
            <a:srgbClr val="4471C4">
              <a:alpha val="30194"/>
            </a:srgbClr>
          </a:solidFill>
        </p:spPr>
        <p:txBody>
          <a:bodyPr wrap="square" lIns="0" tIns="0" rIns="0" bIns="0" rtlCol="0"/>
          <a:lstStyle/>
          <a:p>
            <a:endParaRPr/>
          </a:p>
        </p:txBody>
      </p:sp>
      <p:pic>
        <p:nvPicPr>
          <p:cNvPr id="3" name="object 3"/>
          <p:cNvPicPr/>
          <p:nvPr/>
        </p:nvPicPr>
        <p:blipFill>
          <a:blip r:embed="rId2" cstate="print"/>
          <a:stretch>
            <a:fillRect/>
          </a:stretch>
        </p:blipFill>
        <p:spPr>
          <a:xfrm>
            <a:off x="20782" y="199539"/>
            <a:ext cx="4176061" cy="3421117"/>
          </a:xfrm>
          <a:prstGeom prst="rect">
            <a:avLst/>
          </a:prstGeom>
        </p:spPr>
      </p:pic>
      <p:grpSp>
        <p:nvGrpSpPr>
          <p:cNvPr id="4" name="object 4"/>
          <p:cNvGrpSpPr/>
          <p:nvPr/>
        </p:nvGrpSpPr>
        <p:grpSpPr>
          <a:xfrm>
            <a:off x="8469677" y="4477099"/>
            <a:ext cx="2272123" cy="2195277"/>
            <a:chOff x="8469677" y="4477099"/>
            <a:chExt cx="2272123" cy="2195277"/>
          </a:xfrm>
        </p:grpSpPr>
        <p:pic>
          <p:nvPicPr>
            <p:cNvPr id="5" name="object 5"/>
            <p:cNvPicPr/>
            <p:nvPr/>
          </p:nvPicPr>
          <p:blipFill>
            <a:blip r:embed="rId3" cstate="print"/>
            <a:stretch>
              <a:fillRect/>
            </a:stretch>
          </p:blipFill>
          <p:spPr>
            <a:xfrm>
              <a:off x="8469677" y="4477099"/>
              <a:ext cx="2246045" cy="2192782"/>
            </a:xfrm>
            <a:prstGeom prst="rect">
              <a:avLst/>
            </a:prstGeom>
          </p:spPr>
        </p:pic>
        <p:sp>
          <p:nvSpPr>
            <p:cNvPr id="6" name="object 6"/>
            <p:cNvSpPr/>
            <p:nvPr/>
          </p:nvSpPr>
          <p:spPr>
            <a:xfrm>
              <a:off x="8495170" y="4479086"/>
              <a:ext cx="2246630" cy="2193290"/>
            </a:xfrm>
            <a:custGeom>
              <a:avLst/>
              <a:gdLst/>
              <a:ahLst/>
              <a:cxnLst/>
              <a:rect l="l" t="t" r="r" b="b"/>
              <a:pathLst>
                <a:path w="2246629" h="2193290">
                  <a:moveTo>
                    <a:pt x="0" y="1096391"/>
                  </a:moveTo>
                  <a:lnTo>
                    <a:pt x="1037" y="1048831"/>
                  </a:lnTo>
                  <a:lnTo>
                    <a:pt x="4122" y="1001789"/>
                  </a:lnTo>
                  <a:lnTo>
                    <a:pt x="9211" y="955306"/>
                  </a:lnTo>
                  <a:lnTo>
                    <a:pt x="16263" y="909423"/>
                  </a:lnTo>
                  <a:lnTo>
                    <a:pt x="25236" y="864180"/>
                  </a:lnTo>
                  <a:lnTo>
                    <a:pt x="36088" y="819620"/>
                  </a:lnTo>
                  <a:lnTo>
                    <a:pt x="48775" y="775783"/>
                  </a:lnTo>
                  <a:lnTo>
                    <a:pt x="63257" y="732710"/>
                  </a:lnTo>
                  <a:lnTo>
                    <a:pt x="79491" y="690443"/>
                  </a:lnTo>
                  <a:lnTo>
                    <a:pt x="97435" y="649022"/>
                  </a:lnTo>
                  <a:lnTo>
                    <a:pt x="117047" y="608490"/>
                  </a:lnTo>
                  <a:lnTo>
                    <a:pt x="138284" y="568886"/>
                  </a:lnTo>
                  <a:lnTo>
                    <a:pt x="161105" y="530252"/>
                  </a:lnTo>
                  <a:lnTo>
                    <a:pt x="185467" y="492629"/>
                  </a:lnTo>
                  <a:lnTo>
                    <a:pt x="211329" y="456059"/>
                  </a:lnTo>
                  <a:lnTo>
                    <a:pt x="238647" y="420582"/>
                  </a:lnTo>
                  <a:lnTo>
                    <a:pt x="267381" y="386240"/>
                  </a:lnTo>
                  <a:lnTo>
                    <a:pt x="297488" y="353073"/>
                  </a:lnTo>
                  <a:lnTo>
                    <a:pt x="328925" y="321124"/>
                  </a:lnTo>
                  <a:lnTo>
                    <a:pt x="361650" y="290432"/>
                  </a:lnTo>
                  <a:lnTo>
                    <a:pt x="395623" y="261040"/>
                  </a:lnTo>
                  <a:lnTo>
                    <a:pt x="430799" y="232988"/>
                  </a:lnTo>
                  <a:lnTo>
                    <a:pt x="467138" y="206317"/>
                  </a:lnTo>
                  <a:lnTo>
                    <a:pt x="504596" y="181069"/>
                  </a:lnTo>
                  <a:lnTo>
                    <a:pt x="543133" y="157284"/>
                  </a:lnTo>
                  <a:lnTo>
                    <a:pt x="582705" y="135004"/>
                  </a:lnTo>
                  <a:lnTo>
                    <a:pt x="623271" y="114271"/>
                  </a:lnTo>
                  <a:lnTo>
                    <a:pt x="664788" y="95124"/>
                  </a:lnTo>
                  <a:lnTo>
                    <a:pt x="707215" y="77606"/>
                  </a:lnTo>
                  <a:lnTo>
                    <a:pt x="750509" y="61757"/>
                  </a:lnTo>
                  <a:lnTo>
                    <a:pt x="794628" y="47618"/>
                  </a:lnTo>
                  <a:lnTo>
                    <a:pt x="839530" y="35232"/>
                  </a:lnTo>
                  <a:lnTo>
                    <a:pt x="885172" y="24638"/>
                  </a:lnTo>
                  <a:lnTo>
                    <a:pt x="931514" y="15878"/>
                  </a:lnTo>
                  <a:lnTo>
                    <a:pt x="978511" y="8993"/>
                  </a:lnTo>
                  <a:lnTo>
                    <a:pt x="1026123" y="4024"/>
                  </a:lnTo>
                  <a:lnTo>
                    <a:pt x="1074308" y="1012"/>
                  </a:lnTo>
                  <a:lnTo>
                    <a:pt x="1123022" y="0"/>
                  </a:lnTo>
                  <a:lnTo>
                    <a:pt x="1171737" y="1012"/>
                  </a:lnTo>
                  <a:lnTo>
                    <a:pt x="1219921" y="4024"/>
                  </a:lnTo>
                  <a:lnTo>
                    <a:pt x="1267533" y="8993"/>
                  </a:lnTo>
                  <a:lnTo>
                    <a:pt x="1314531" y="15878"/>
                  </a:lnTo>
                  <a:lnTo>
                    <a:pt x="1360873" y="24638"/>
                  </a:lnTo>
                  <a:lnTo>
                    <a:pt x="1406515" y="35232"/>
                  </a:lnTo>
                  <a:lnTo>
                    <a:pt x="1451417" y="47618"/>
                  </a:lnTo>
                  <a:lnTo>
                    <a:pt x="1495536" y="61757"/>
                  </a:lnTo>
                  <a:lnTo>
                    <a:pt x="1538830" y="77606"/>
                  </a:lnTo>
                  <a:lnTo>
                    <a:pt x="1581257" y="95124"/>
                  </a:lnTo>
                  <a:lnTo>
                    <a:pt x="1622774" y="114271"/>
                  </a:lnTo>
                  <a:lnTo>
                    <a:pt x="1663340" y="135004"/>
                  </a:lnTo>
                  <a:lnTo>
                    <a:pt x="1702912" y="157284"/>
                  </a:lnTo>
                  <a:lnTo>
                    <a:pt x="1741448" y="181069"/>
                  </a:lnTo>
                  <a:lnTo>
                    <a:pt x="1778907" y="206317"/>
                  </a:lnTo>
                  <a:lnTo>
                    <a:pt x="1815246" y="232988"/>
                  </a:lnTo>
                  <a:lnTo>
                    <a:pt x="1850422" y="261040"/>
                  </a:lnTo>
                  <a:lnTo>
                    <a:pt x="1884394" y="290432"/>
                  </a:lnTo>
                  <a:lnTo>
                    <a:pt x="1917120" y="321124"/>
                  </a:lnTo>
                  <a:lnTo>
                    <a:pt x="1948557" y="353073"/>
                  </a:lnTo>
                  <a:lnTo>
                    <a:pt x="1978664" y="386240"/>
                  </a:lnTo>
                  <a:lnTo>
                    <a:pt x="2007397" y="420582"/>
                  </a:lnTo>
                  <a:lnTo>
                    <a:pt x="2034716" y="456059"/>
                  </a:lnTo>
                  <a:lnTo>
                    <a:pt x="2060577" y="492629"/>
                  </a:lnTo>
                  <a:lnTo>
                    <a:pt x="2084940" y="530252"/>
                  </a:lnTo>
                  <a:lnTo>
                    <a:pt x="2107761" y="568886"/>
                  </a:lnTo>
                  <a:lnTo>
                    <a:pt x="2128998" y="608490"/>
                  </a:lnTo>
                  <a:lnTo>
                    <a:pt x="2148610" y="649022"/>
                  </a:lnTo>
                  <a:lnTo>
                    <a:pt x="2166554" y="690443"/>
                  </a:lnTo>
                  <a:lnTo>
                    <a:pt x="2182788" y="732710"/>
                  </a:lnTo>
                  <a:lnTo>
                    <a:pt x="2197270" y="775783"/>
                  </a:lnTo>
                  <a:lnTo>
                    <a:pt x="2209957" y="819620"/>
                  </a:lnTo>
                  <a:lnTo>
                    <a:pt x="2220809" y="864180"/>
                  </a:lnTo>
                  <a:lnTo>
                    <a:pt x="2229781" y="909423"/>
                  </a:lnTo>
                  <a:lnTo>
                    <a:pt x="2236834" y="955306"/>
                  </a:lnTo>
                  <a:lnTo>
                    <a:pt x="2241923" y="1001789"/>
                  </a:lnTo>
                  <a:lnTo>
                    <a:pt x="2245008" y="1048831"/>
                  </a:lnTo>
                  <a:lnTo>
                    <a:pt x="2246045" y="1096391"/>
                  </a:lnTo>
                  <a:lnTo>
                    <a:pt x="2245008" y="1143950"/>
                  </a:lnTo>
                  <a:lnTo>
                    <a:pt x="2241923" y="1190992"/>
                  </a:lnTo>
                  <a:lnTo>
                    <a:pt x="2236834" y="1237475"/>
                  </a:lnTo>
                  <a:lnTo>
                    <a:pt x="2229781" y="1283358"/>
                  </a:lnTo>
                  <a:lnTo>
                    <a:pt x="2220809" y="1328601"/>
                  </a:lnTo>
                  <a:lnTo>
                    <a:pt x="2209957" y="1373161"/>
                  </a:lnTo>
                  <a:lnTo>
                    <a:pt x="2197270" y="1416998"/>
                  </a:lnTo>
                  <a:lnTo>
                    <a:pt x="2182788" y="1460071"/>
                  </a:lnTo>
                  <a:lnTo>
                    <a:pt x="2166554" y="1502338"/>
                  </a:lnTo>
                  <a:lnTo>
                    <a:pt x="2148610" y="1543759"/>
                  </a:lnTo>
                  <a:lnTo>
                    <a:pt x="2128998" y="1584291"/>
                  </a:lnTo>
                  <a:lnTo>
                    <a:pt x="2107761" y="1623895"/>
                  </a:lnTo>
                  <a:lnTo>
                    <a:pt x="2084940" y="1662529"/>
                  </a:lnTo>
                  <a:lnTo>
                    <a:pt x="2060577" y="1700152"/>
                  </a:lnTo>
                  <a:lnTo>
                    <a:pt x="2034716" y="1736722"/>
                  </a:lnTo>
                  <a:lnTo>
                    <a:pt x="2007397" y="1772199"/>
                  </a:lnTo>
                  <a:lnTo>
                    <a:pt x="1978664" y="1806541"/>
                  </a:lnTo>
                  <a:lnTo>
                    <a:pt x="1948557" y="1839708"/>
                  </a:lnTo>
                  <a:lnTo>
                    <a:pt x="1917120" y="1871657"/>
                  </a:lnTo>
                  <a:lnTo>
                    <a:pt x="1884394" y="1902349"/>
                  </a:lnTo>
                  <a:lnTo>
                    <a:pt x="1850422" y="1931741"/>
                  </a:lnTo>
                  <a:lnTo>
                    <a:pt x="1815246" y="1959793"/>
                  </a:lnTo>
                  <a:lnTo>
                    <a:pt x="1778907" y="1986464"/>
                  </a:lnTo>
                  <a:lnTo>
                    <a:pt x="1741448" y="2011712"/>
                  </a:lnTo>
                  <a:lnTo>
                    <a:pt x="1702912" y="2035497"/>
                  </a:lnTo>
                  <a:lnTo>
                    <a:pt x="1663340" y="2057777"/>
                  </a:lnTo>
                  <a:lnTo>
                    <a:pt x="1622774" y="2078510"/>
                  </a:lnTo>
                  <a:lnTo>
                    <a:pt x="1581257" y="2097657"/>
                  </a:lnTo>
                  <a:lnTo>
                    <a:pt x="1538830" y="2115175"/>
                  </a:lnTo>
                  <a:lnTo>
                    <a:pt x="1495536" y="2131024"/>
                  </a:lnTo>
                  <a:lnTo>
                    <a:pt x="1451417" y="2145163"/>
                  </a:lnTo>
                  <a:lnTo>
                    <a:pt x="1406515" y="2157549"/>
                  </a:lnTo>
                  <a:lnTo>
                    <a:pt x="1360873" y="2168143"/>
                  </a:lnTo>
                  <a:lnTo>
                    <a:pt x="1314531" y="2176903"/>
                  </a:lnTo>
                  <a:lnTo>
                    <a:pt x="1267533" y="2183788"/>
                  </a:lnTo>
                  <a:lnTo>
                    <a:pt x="1219921" y="2188757"/>
                  </a:lnTo>
                  <a:lnTo>
                    <a:pt x="1171737" y="2191769"/>
                  </a:lnTo>
                  <a:lnTo>
                    <a:pt x="1123022" y="2192782"/>
                  </a:lnTo>
                  <a:lnTo>
                    <a:pt x="1074308" y="2191769"/>
                  </a:lnTo>
                  <a:lnTo>
                    <a:pt x="1026123" y="2188757"/>
                  </a:lnTo>
                  <a:lnTo>
                    <a:pt x="978511" y="2183788"/>
                  </a:lnTo>
                  <a:lnTo>
                    <a:pt x="931514" y="2176903"/>
                  </a:lnTo>
                  <a:lnTo>
                    <a:pt x="885172" y="2168143"/>
                  </a:lnTo>
                  <a:lnTo>
                    <a:pt x="839530" y="2157549"/>
                  </a:lnTo>
                  <a:lnTo>
                    <a:pt x="794628" y="2145163"/>
                  </a:lnTo>
                  <a:lnTo>
                    <a:pt x="750509" y="2131024"/>
                  </a:lnTo>
                  <a:lnTo>
                    <a:pt x="707215" y="2115175"/>
                  </a:lnTo>
                  <a:lnTo>
                    <a:pt x="664788" y="2097657"/>
                  </a:lnTo>
                  <a:lnTo>
                    <a:pt x="623271" y="2078510"/>
                  </a:lnTo>
                  <a:lnTo>
                    <a:pt x="582705" y="2057777"/>
                  </a:lnTo>
                  <a:lnTo>
                    <a:pt x="543133" y="2035497"/>
                  </a:lnTo>
                  <a:lnTo>
                    <a:pt x="504596" y="2011712"/>
                  </a:lnTo>
                  <a:lnTo>
                    <a:pt x="467138" y="1986464"/>
                  </a:lnTo>
                  <a:lnTo>
                    <a:pt x="430799" y="1959793"/>
                  </a:lnTo>
                  <a:lnTo>
                    <a:pt x="395623" y="1931741"/>
                  </a:lnTo>
                  <a:lnTo>
                    <a:pt x="361650" y="1902349"/>
                  </a:lnTo>
                  <a:lnTo>
                    <a:pt x="328925" y="1871657"/>
                  </a:lnTo>
                  <a:lnTo>
                    <a:pt x="297488" y="1839708"/>
                  </a:lnTo>
                  <a:lnTo>
                    <a:pt x="267381" y="1806541"/>
                  </a:lnTo>
                  <a:lnTo>
                    <a:pt x="238647" y="1772199"/>
                  </a:lnTo>
                  <a:lnTo>
                    <a:pt x="211329" y="1736722"/>
                  </a:lnTo>
                  <a:lnTo>
                    <a:pt x="185467" y="1700152"/>
                  </a:lnTo>
                  <a:lnTo>
                    <a:pt x="161105" y="1662529"/>
                  </a:lnTo>
                  <a:lnTo>
                    <a:pt x="138284" y="1623895"/>
                  </a:lnTo>
                  <a:lnTo>
                    <a:pt x="117047" y="1584291"/>
                  </a:lnTo>
                  <a:lnTo>
                    <a:pt x="97435" y="1543759"/>
                  </a:lnTo>
                  <a:lnTo>
                    <a:pt x="79491" y="1502338"/>
                  </a:lnTo>
                  <a:lnTo>
                    <a:pt x="63257" y="1460071"/>
                  </a:lnTo>
                  <a:lnTo>
                    <a:pt x="48775" y="1416998"/>
                  </a:lnTo>
                  <a:lnTo>
                    <a:pt x="36088" y="1373161"/>
                  </a:lnTo>
                  <a:lnTo>
                    <a:pt x="25236" y="1328601"/>
                  </a:lnTo>
                  <a:lnTo>
                    <a:pt x="16263" y="1283358"/>
                  </a:lnTo>
                  <a:lnTo>
                    <a:pt x="9211" y="1237475"/>
                  </a:lnTo>
                  <a:lnTo>
                    <a:pt x="4122" y="1190992"/>
                  </a:lnTo>
                  <a:lnTo>
                    <a:pt x="1037" y="1143950"/>
                  </a:lnTo>
                  <a:lnTo>
                    <a:pt x="0" y="1096391"/>
                  </a:lnTo>
                  <a:close/>
                </a:path>
              </a:pathLst>
            </a:custGeom>
            <a:ln w="12700">
              <a:solidFill>
                <a:srgbClr val="162C51"/>
              </a:solidFill>
            </a:ln>
          </p:spPr>
          <p:txBody>
            <a:bodyPr wrap="square" lIns="0" tIns="0" rIns="0" bIns="0" rtlCol="0"/>
            <a:lstStyle/>
            <a:p>
              <a:endParaRPr/>
            </a:p>
          </p:txBody>
        </p:sp>
        <p:sp>
          <p:nvSpPr>
            <p:cNvPr id="7" name="object 7"/>
            <p:cNvSpPr/>
            <p:nvPr/>
          </p:nvSpPr>
          <p:spPr>
            <a:xfrm rot="3575737">
              <a:off x="8954381" y="4854697"/>
              <a:ext cx="1277620" cy="793750"/>
            </a:xfrm>
            <a:custGeom>
              <a:avLst/>
              <a:gdLst/>
              <a:ahLst/>
              <a:cxnLst/>
              <a:rect l="l" t="t" r="r" b="b"/>
              <a:pathLst>
                <a:path w="1277620" h="793750">
                  <a:moveTo>
                    <a:pt x="146926" y="0"/>
                  </a:moveTo>
                  <a:lnTo>
                    <a:pt x="0" y="41783"/>
                  </a:lnTo>
                  <a:lnTo>
                    <a:pt x="41782" y="188709"/>
                  </a:lnTo>
                  <a:lnTo>
                    <a:pt x="61937" y="152539"/>
                  </a:lnTo>
                  <a:lnTo>
                    <a:pt x="1212278" y="793445"/>
                  </a:lnTo>
                  <a:lnTo>
                    <a:pt x="1277111" y="677075"/>
                  </a:lnTo>
                  <a:lnTo>
                    <a:pt x="126771" y="36169"/>
                  </a:lnTo>
                  <a:lnTo>
                    <a:pt x="146926" y="0"/>
                  </a:lnTo>
                  <a:close/>
                </a:path>
              </a:pathLst>
            </a:custGeom>
            <a:solidFill>
              <a:srgbClr val="FFFF00"/>
            </a:solidFill>
          </p:spPr>
          <p:txBody>
            <a:bodyPr wrap="square" lIns="0" tIns="0" rIns="0" bIns="0" rtlCol="0"/>
            <a:lstStyle/>
            <a:p>
              <a:endParaRPr/>
            </a:p>
          </p:txBody>
        </p:sp>
        <p:sp>
          <p:nvSpPr>
            <p:cNvPr id="8" name="object 8"/>
            <p:cNvSpPr/>
            <p:nvPr/>
          </p:nvSpPr>
          <p:spPr>
            <a:xfrm rot="3550628">
              <a:off x="8971649" y="4856661"/>
              <a:ext cx="1277620" cy="793750"/>
            </a:xfrm>
            <a:custGeom>
              <a:avLst/>
              <a:gdLst/>
              <a:ahLst/>
              <a:cxnLst/>
              <a:rect l="l" t="t" r="r" b="b"/>
              <a:pathLst>
                <a:path w="1277620" h="793750">
                  <a:moveTo>
                    <a:pt x="41782" y="188709"/>
                  </a:moveTo>
                  <a:lnTo>
                    <a:pt x="0" y="41783"/>
                  </a:lnTo>
                  <a:lnTo>
                    <a:pt x="146926" y="0"/>
                  </a:lnTo>
                  <a:lnTo>
                    <a:pt x="126771" y="36169"/>
                  </a:lnTo>
                  <a:lnTo>
                    <a:pt x="1277111" y="677075"/>
                  </a:lnTo>
                  <a:lnTo>
                    <a:pt x="1212278" y="793445"/>
                  </a:lnTo>
                  <a:lnTo>
                    <a:pt x="61937" y="152539"/>
                  </a:lnTo>
                  <a:lnTo>
                    <a:pt x="41782" y="188709"/>
                  </a:lnTo>
                  <a:close/>
                </a:path>
              </a:pathLst>
            </a:custGeom>
            <a:ln w="12700">
              <a:solidFill>
                <a:srgbClr val="63300F"/>
              </a:solidFill>
            </a:ln>
          </p:spPr>
          <p:txBody>
            <a:bodyPr wrap="square" lIns="0" tIns="0" rIns="0" bIns="0" rtlCol="0"/>
            <a:lstStyle/>
            <a:p>
              <a:endParaRPr/>
            </a:p>
          </p:txBody>
        </p:sp>
      </p:grpSp>
      <p:sp>
        <p:nvSpPr>
          <p:cNvPr id="9" name="object 9"/>
          <p:cNvSpPr txBox="1"/>
          <p:nvPr/>
        </p:nvSpPr>
        <p:spPr>
          <a:xfrm>
            <a:off x="10588190" y="4637575"/>
            <a:ext cx="421005" cy="299720"/>
          </a:xfrm>
          <a:prstGeom prst="rect">
            <a:avLst/>
          </a:prstGeom>
        </p:spPr>
        <p:txBody>
          <a:bodyPr vert="horz" wrap="square" lIns="0" tIns="12700" rIns="0" bIns="0" rtlCol="0">
            <a:spAutoFit/>
          </a:bodyPr>
          <a:lstStyle/>
          <a:p>
            <a:pPr marL="12700">
              <a:lnSpc>
                <a:spcPct val="100000"/>
              </a:lnSpc>
              <a:spcBef>
                <a:spcPts val="100"/>
              </a:spcBef>
            </a:pPr>
            <a:r>
              <a:rPr sz="1800" spc="-25" dirty="0">
                <a:latin typeface="Calibri"/>
                <a:cs typeface="Calibri"/>
              </a:rPr>
              <a:t>75%</a:t>
            </a:r>
            <a:endParaRPr sz="1800">
              <a:latin typeface="Calibri"/>
              <a:cs typeface="Calibri"/>
            </a:endParaRPr>
          </a:p>
        </p:txBody>
      </p:sp>
      <p:sp>
        <p:nvSpPr>
          <p:cNvPr id="10" name="object 10"/>
          <p:cNvSpPr txBox="1"/>
          <p:nvPr/>
        </p:nvSpPr>
        <p:spPr>
          <a:xfrm>
            <a:off x="8154971" y="4633689"/>
            <a:ext cx="421005" cy="299720"/>
          </a:xfrm>
          <a:prstGeom prst="rect">
            <a:avLst/>
          </a:prstGeom>
        </p:spPr>
        <p:txBody>
          <a:bodyPr vert="horz" wrap="square" lIns="0" tIns="12700" rIns="0" bIns="0" rtlCol="0">
            <a:spAutoFit/>
          </a:bodyPr>
          <a:lstStyle/>
          <a:p>
            <a:pPr marL="12700">
              <a:lnSpc>
                <a:spcPct val="100000"/>
              </a:lnSpc>
              <a:spcBef>
                <a:spcPts val="100"/>
              </a:spcBef>
            </a:pPr>
            <a:r>
              <a:rPr sz="1800" spc="-25" dirty="0">
                <a:latin typeface="Calibri"/>
                <a:cs typeface="Calibri"/>
              </a:rPr>
              <a:t>25%</a:t>
            </a:r>
            <a:endParaRPr sz="1800" dirty="0">
              <a:latin typeface="Calibri"/>
              <a:cs typeface="Calibri"/>
            </a:endParaRPr>
          </a:p>
        </p:txBody>
      </p:sp>
      <p:grpSp>
        <p:nvGrpSpPr>
          <p:cNvPr id="11" name="object 11"/>
          <p:cNvGrpSpPr/>
          <p:nvPr/>
        </p:nvGrpSpPr>
        <p:grpSpPr>
          <a:xfrm>
            <a:off x="7362113" y="5639955"/>
            <a:ext cx="4438015" cy="1224915"/>
            <a:chOff x="7362113" y="5639955"/>
            <a:chExt cx="4438015" cy="1224915"/>
          </a:xfrm>
        </p:grpSpPr>
        <p:sp>
          <p:nvSpPr>
            <p:cNvPr id="12" name="object 12"/>
            <p:cNvSpPr/>
            <p:nvPr/>
          </p:nvSpPr>
          <p:spPr>
            <a:xfrm>
              <a:off x="7368463" y="5646305"/>
              <a:ext cx="3970020" cy="1212215"/>
            </a:xfrm>
            <a:custGeom>
              <a:avLst/>
              <a:gdLst/>
              <a:ahLst/>
              <a:cxnLst/>
              <a:rect l="l" t="t" r="r" b="b"/>
              <a:pathLst>
                <a:path w="3970020" h="1212215">
                  <a:moveTo>
                    <a:pt x="3969664" y="0"/>
                  </a:moveTo>
                  <a:lnTo>
                    <a:pt x="0" y="0"/>
                  </a:lnTo>
                  <a:lnTo>
                    <a:pt x="0" y="1211694"/>
                  </a:lnTo>
                  <a:lnTo>
                    <a:pt x="3969664" y="1211694"/>
                  </a:lnTo>
                  <a:lnTo>
                    <a:pt x="3969664" y="0"/>
                  </a:lnTo>
                  <a:close/>
                </a:path>
              </a:pathLst>
            </a:custGeom>
            <a:solidFill>
              <a:srgbClr val="FFFFFF"/>
            </a:solidFill>
          </p:spPr>
          <p:txBody>
            <a:bodyPr wrap="square" lIns="0" tIns="0" rIns="0" bIns="0" rtlCol="0"/>
            <a:lstStyle/>
            <a:p>
              <a:endParaRPr/>
            </a:p>
          </p:txBody>
        </p:sp>
        <p:sp>
          <p:nvSpPr>
            <p:cNvPr id="13" name="object 13"/>
            <p:cNvSpPr/>
            <p:nvPr/>
          </p:nvSpPr>
          <p:spPr>
            <a:xfrm>
              <a:off x="7368463" y="5646305"/>
              <a:ext cx="3970020" cy="1212215"/>
            </a:xfrm>
            <a:custGeom>
              <a:avLst/>
              <a:gdLst/>
              <a:ahLst/>
              <a:cxnLst/>
              <a:rect l="l" t="t" r="r" b="b"/>
              <a:pathLst>
                <a:path w="3970020" h="1212215">
                  <a:moveTo>
                    <a:pt x="0" y="0"/>
                  </a:moveTo>
                  <a:lnTo>
                    <a:pt x="3969651" y="0"/>
                  </a:lnTo>
                  <a:lnTo>
                    <a:pt x="3969651" y="1211694"/>
                  </a:lnTo>
                  <a:lnTo>
                    <a:pt x="0" y="1211694"/>
                  </a:lnTo>
                  <a:lnTo>
                    <a:pt x="0" y="0"/>
                  </a:lnTo>
                  <a:close/>
                </a:path>
              </a:pathLst>
            </a:custGeom>
            <a:ln w="12700">
              <a:solidFill>
                <a:srgbClr val="FFFFFF"/>
              </a:solidFill>
            </a:ln>
          </p:spPr>
          <p:txBody>
            <a:bodyPr wrap="square" lIns="0" tIns="0" rIns="0" bIns="0" rtlCol="0"/>
            <a:lstStyle/>
            <a:p>
              <a:endParaRPr/>
            </a:p>
          </p:txBody>
        </p:sp>
        <p:pic>
          <p:nvPicPr>
            <p:cNvPr id="14" name="object 14"/>
            <p:cNvPicPr/>
            <p:nvPr/>
          </p:nvPicPr>
          <p:blipFill>
            <a:blip r:embed="rId4" cstate="print"/>
            <a:stretch>
              <a:fillRect/>
            </a:stretch>
          </p:blipFill>
          <p:spPr>
            <a:xfrm>
              <a:off x="11312092" y="6255081"/>
              <a:ext cx="487718" cy="463332"/>
            </a:xfrm>
            <a:prstGeom prst="rect">
              <a:avLst/>
            </a:prstGeom>
          </p:spPr>
        </p:pic>
      </p:grpSp>
      <p:sp>
        <p:nvSpPr>
          <p:cNvPr id="15" name="object 15"/>
          <p:cNvSpPr txBox="1">
            <a:spLocks noGrp="1"/>
          </p:cNvSpPr>
          <p:nvPr>
            <p:ph type="title"/>
          </p:nvPr>
        </p:nvSpPr>
        <p:spPr>
          <a:xfrm>
            <a:off x="4798065" y="213394"/>
            <a:ext cx="2929614" cy="473204"/>
          </a:xfrm>
          <a:prstGeom prst="rect">
            <a:avLst/>
          </a:prstGeom>
        </p:spPr>
        <p:txBody>
          <a:bodyPr vert="horz" wrap="square" lIns="0" tIns="12700" rIns="0" bIns="0" rtlCol="0">
            <a:spAutoFit/>
          </a:bodyPr>
          <a:lstStyle/>
          <a:p>
            <a:pPr marL="12700">
              <a:lnSpc>
                <a:spcPct val="100000"/>
              </a:lnSpc>
              <a:spcBef>
                <a:spcPts val="100"/>
              </a:spcBef>
            </a:pPr>
            <a:r>
              <a:rPr dirty="0"/>
              <a:t>2024</a:t>
            </a:r>
            <a:r>
              <a:rPr spc="-50" dirty="0"/>
              <a:t> </a:t>
            </a:r>
            <a:r>
              <a:rPr spc="-10" dirty="0"/>
              <a:t>Workplan</a:t>
            </a:r>
            <a:r>
              <a:rPr spc="-55" dirty="0"/>
              <a:t> </a:t>
            </a:r>
            <a:r>
              <a:rPr spc="-10" dirty="0"/>
              <a:t>Activities</a:t>
            </a:r>
          </a:p>
        </p:txBody>
      </p:sp>
      <p:grpSp>
        <p:nvGrpSpPr>
          <p:cNvPr id="16" name="object 16"/>
          <p:cNvGrpSpPr/>
          <p:nvPr/>
        </p:nvGrpSpPr>
        <p:grpSpPr>
          <a:xfrm>
            <a:off x="4065914" y="511879"/>
            <a:ext cx="7731125" cy="3659509"/>
            <a:chOff x="3049022" y="1673896"/>
            <a:chExt cx="7731125" cy="2304415"/>
          </a:xfrm>
        </p:grpSpPr>
        <p:pic>
          <p:nvPicPr>
            <p:cNvPr id="17" name="object 17"/>
            <p:cNvPicPr/>
            <p:nvPr/>
          </p:nvPicPr>
          <p:blipFill>
            <a:blip r:embed="rId5" cstate="print"/>
            <a:stretch>
              <a:fillRect/>
            </a:stretch>
          </p:blipFill>
          <p:spPr>
            <a:xfrm>
              <a:off x="3055366" y="1692948"/>
              <a:ext cx="7717878" cy="2265807"/>
            </a:xfrm>
            <a:prstGeom prst="rect">
              <a:avLst/>
            </a:prstGeom>
          </p:spPr>
        </p:pic>
        <p:sp>
          <p:nvSpPr>
            <p:cNvPr id="18" name="object 18"/>
            <p:cNvSpPr/>
            <p:nvPr/>
          </p:nvSpPr>
          <p:spPr>
            <a:xfrm>
              <a:off x="3055372" y="1673896"/>
              <a:ext cx="0" cy="2304415"/>
            </a:xfrm>
            <a:custGeom>
              <a:avLst/>
              <a:gdLst/>
              <a:ahLst/>
              <a:cxnLst/>
              <a:rect l="l" t="t" r="r" b="b"/>
              <a:pathLst>
                <a:path h="2304415">
                  <a:moveTo>
                    <a:pt x="0" y="0"/>
                  </a:moveTo>
                  <a:lnTo>
                    <a:pt x="0" y="2303907"/>
                  </a:lnTo>
                </a:path>
              </a:pathLst>
            </a:custGeom>
            <a:ln w="12700">
              <a:solidFill>
                <a:srgbClr val="FFFFFF"/>
              </a:solidFill>
            </a:ln>
          </p:spPr>
          <p:txBody>
            <a:bodyPr wrap="square" lIns="0" tIns="0" rIns="0" bIns="0" rtlCol="0"/>
            <a:lstStyle/>
            <a:p>
              <a:endParaRPr/>
            </a:p>
          </p:txBody>
        </p:sp>
        <p:sp>
          <p:nvSpPr>
            <p:cNvPr id="19" name="object 19"/>
            <p:cNvSpPr/>
            <p:nvPr/>
          </p:nvSpPr>
          <p:spPr>
            <a:xfrm>
              <a:off x="10773254" y="1673896"/>
              <a:ext cx="0" cy="2304415"/>
            </a:xfrm>
            <a:custGeom>
              <a:avLst/>
              <a:gdLst/>
              <a:ahLst/>
              <a:cxnLst/>
              <a:rect l="l" t="t" r="r" b="b"/>
              <a:pathLst>
                <a:path h="2304415">
                  <a:moveTo>
                    <a:pt x="0" y="0"/>
                  </a:moveTo>
                  <a:lnTo>
                    <a:pt x="0" y="2303907"/>
                  </a:lnTo>
                </a:path>
              </a:pathLst>
            </a:custGeom>
            <a:ln w="12700">
              <a:solidFill>
                <a:srgbClr val="FFFFFF"/>
              </a:solidFill>
            </a:ln>
          </p:spPr>
          <p:txBody>
            <a:bodyPr wrap="square" lIns="0" tIns="0" rIns="0" bIns="0" rtlCol="0"/>
            <a:lstStyle/>
            <a:p>
              <a:endParaRPr/>
            </a:p>
          </p:txBody>
        </p:sp>
        <p:sp>
          <p:nvSpPr>
            <p:cNvPr id="20" name="object 20"/>
            <p:cNvSpPr/>
            <p:nvPr/>
          </p:nvSpPr>
          <p:spPr>
            <a:xfrm>
              <a:off x="3049022" y="1692946"/>
              <a:ext cx="7731125" cy="0"/>
            </a:xfrm>
            <a:custGeom>
              <a:avLst/>
              <a:gdLst/>
              <a:ahLst/>
              <a:cxnLst/>
              <a:rect l="l" t="t" r="r" b="b"/>
              <a:pathLst>
                <a:path w="7731125">
                  <a:moveTo>
                    <a:pt x="0" y="0"/>
                  </a:moveTo>
                  <a:lnTo>
                    <a:pt x="7730578" y="0"/>
                  </a:lnTo>
                </a:path>
              </a:pathLst>
            </a:custGeom>
            <a:ln w="38100">
              <a:solidFill>
                <a:srgbClr val="FFFFFF"/>
              </a:solidFill>
            </a:ln>
          </p:spPr>
          <p:txBody>
            <a:bodyPr wrap="square" lIns="0" tIns="0" rIns="0" bIns="0" rtlCol="0"/>
            <a:lstStyle/>
            <a:p>
              <a:endParaRPr/>
            </a:p>
          </p:txBody>
        </p:sp>
        <p:sp>
          <p:nvSpPr>
            <p:cNvPr id="21" name="object 21"/>
            <p:cNvSpPr/>
            <p:nvPr/>
          </p:nvSpPr>
          <p:spPr>
            <a:xfrm>
              <a:off x="3049022" y="3958753"/>
              <a:ext cx="7731125" cy="0"/>
            </a:xfrm>
            <a:custGeom>
              <a:avLst/>
              <a:gdLst/>
              <a:ahLst/>
              <a:cxnLst/>
              <a:rect l="l" t="t" r="r" b="b"/>
              <a:pathLst>
                <a:path w="7731125">
                  <a:moveTo>
                    <a:pt x="0" y="0"/>
                  </a:moveTo>
                  <a:lnTo>
                    <a:pt x="7730578" y="0"/>
                  </a:lnTo>
                </a:path>
              </a:pathLst>
            </a:custGeom>
            <a:ln w="38100">
              <a:solidFill>
                <a:srgbClr val="FFFFFF"/>
              </a:solidFill>
            </a:ln>
          </p:spPr>
          <p:txBody>
            <a:bodyPr wrap="square" lIns="0" tIns="0" rIns="0" bIns="0" rtlCol="0"/>
            <a:lstStyle/>
            <a:p>
              <a:endParaRPr/>
            </a:p>
          </p:txBody>
        </p:sp>
      </p:grpSp>
      <p:sp>
        <p:nvSpPr>
          <p:cNvPr id="22" name="object 22"/>
          <p:cNvSpPr txBox="1"/>
          <p:nvPr/>
        </p:nvSpPr>
        <p:spPr>
          <a:xfrm>
            <a:off x="4214455" y="631602"/>
            <a:ext cx="7439025" cy="1536639"/>
          </a:xfrm>
          <a:prstGeom prst="rect">
            <a:avLst/>
          </a:prstGeom>
        </p:spPr>
        <p:txBody>
          <a:bodyPr vert="horz" wrap="square" lIns="0" tIns="12700" rIns="0" bIns="0" rtlCol="0">
            <a:spAutoFit/>
          </a:bodyPr>
          <a:lstStyle/>
          <a:p>
            <a:pPr marL="12700" marR="278130">
              <a:lnSpc>
                <a:spcPct val="105000"/>
              </a:lnSpc>
              <a:spcBef>
                <a:spcPts val="100"/>
              </a:spcBef>
            </a:pPr>
            <a:r>
              <a:rPr lang="en-CA" sz="1200" b="1" dirty="0">
                <a:latin typeface="Calibri"/>
                <a:cs typeface="Calibri"/>
              </a:rPr>
              <a:t>Previously Reported:</a:t>
            </a:r>
          </a:p>
          <a:p>
            <a:pPr marL="12700" marR="278130">
              <a:lnSpc>
                <a:spcPct val="105000"/>
              </a:lnSpc>
              <a:spcBef>
                <a:spcPts val="100"/>
              </a:spcBef>
            </a:pPr>
            <a:r>
              <a:rPr sz="1200" dirty="0">
                <a:latin typeface="Calibri"/>
                <a:cs typeface="Calibri"/>
              </a:rPr>
              <a:t>Develop</a:t>
            </a:r>
            <a:r>
              <a:rPr sz="1200" spc="-20" dirty="0">
                <a:latin typeface="Calibri"/>
                <a:cs typeface="Calibri"/>
              </a:rPr>
              <a:t> </a:t>
            </a:r>
            <a:r>
              <a:rPr sz="1200" dirty="0">
                <a:latin typeface="Calibri"/>
                <a:cs typeface="Calibri"/>
              </a:rPr>
              <a:t>a</a:t>
            </a:r>
            <a:r>
              <a:rPr sz="1200" spc="-30" dirty="0">
                <a:latin typeface="Calibri"/>
                <a:cs typeface="Calibri"/>
              </a:rPr>
              <a:t> </a:t>
            </a:r>
            <a:r>
              <a:rPr sz="1200" spc="-10" dirty="0">
                <a:latin typeface="Calibri"/>
                <a:cs typeface="Calibri"/>
              </a:rPr>
              <a:t>comprehensive communication</a:t>
            </a:r>
            <a:r>
              <a:rPr sz="1200" spc="-30" dirty="0">
                <a:latin typeface="Calibri"/>
                <a:cs typeface="Calibri"/>
              </a:rPr>
              <a:t> </a:t>
            </a:r>
            <a:r>
              <a:rPr sz="1200" dirty="0">
                <a:latin typeface="Calibri"/>
                <a:cs typeface="Calibri"/>
              </a:rPr>
              <a:t>plan</a:t>
            </a:r>
            <a:r>
              <a:rPr sz="1200" spc="-60" dirty="0">
                <a:latin typeface="Calibri"/>
                <a:cs typeface="Calibri"/>
              </a:rPr>
              <a:t> </a:t>
            </a:r>
            <a:r>
              <a:rPr sz="1200" dirty="0">
                <a:latin typeface="Calibri"/>
                <a:cs typeface="Calibri"/>
              </a:rPr>
              <a:t>to</a:t>
            </a:r>
            <a:r>
              <a:rPr sz="1200" spc="-30" dirty="0">
                <a:latin typeface="Calibri"/>
                <a:cs typeface="Calibri"/>
              </a:rPr>
              <a:t> </a:t>
            </a:r>
            <a:r>
              <a:rPr sz="1200" dirty="0">
                <a:latin typeface="Calibri"/>
                <a:cs typeface="Calibri"/>
              </a:rPr>
              <a:t>engage</a:t>
            </a:r>
            <a:r>
              <a:rPr sz="1200" spc="-50" dirty="0">
                <a:latin typeface="Calibri"/>
                <a:cs typeface="Calibri"/>
              </a:rPr>
              <a:t> </a:t>
            </a:r>
            <a:r>
              <a:rPr sz="1200" spc="-10" dirty="0">
                <a:latin typeface="Calibri"/>
                <a:cs typeface="Calibri"/>
              </a:rPr>
              <a:t>stakeholders</a:t>
            </a:r>
            <a:r>
              <a:rPr sz="1200" spc="-25" dirty="0">
                <a:latin typeface="Calibri"/>
                <a:cs typeface="Calibri"/>
              </a:rPr>
              <a:t> </a:t>
            </a:r>
            <a:r>
              <a:rPr sz="1200" dirty="0">
                <a:latin typeface="Calibri"/>
                <a:cs typeface="Calibri"/>
              </a:rPr>
              <a:t>throughout</a:t>
            </a:r>
            <a:r>
              <a:rPr sz="1200" spc="160" dirty="0">
                <a:latin typeface="Calibri"/>
                <a:cs typeface="Calibri"/>
              </a:rPr>
              <a:t> </a:t>
            </a:r>
            <a:r>
              <a:rPr sz="1200" spc="-25" dirty="0">
                <a:latin typeface="Calibri"/>
                <a:cs typeface="Calibri"/>
              </a:rPr>
              <a:t>the </a:t>
            </a:r>
            <a:r>
              <a:rPr sz="1200" dirty="0">
                <a:latin typeface="Calibri"/>
                <a:cs typeface="Calibri"/>
              </a:rPr>
              <a:t>budget</a:t>
            </a:r>
            <a:r>
              <a:rPr sz="1200" spc="-75" dirty="0">
                <a:latin typeface="Calibri"/>
                <a:cs typeface="Calibri"/>
              </a:rPr>
              <a:t> </a:t>
            </a:r>
            <a:r>
              <a:rPr sz="1200" dirty="0">
                <a:latin typeface="Calibri"/>
                <a:cs typeface="Calibri"/>
              </a:rPr>
              <a:t>development</a:t>
            </a:r>
            <a:r>
              <a:rPr sz="1200" spc="-50" dirty="0">
                <a:latin typeface="Calibri"/>
                <a:cs typeface="Calibri"/>
              </a:rPr>
              <a:t> </a:t>
            </a:r>
            <a:r>
              <a:rPr sz="1200" spc="-10" dirty="0">
                <a:latin typeface="Calibri"/>
                <a:cs typeface="Calibri"/>
              </a:rPr>
              <a:t>process.</a:t>
            </a:r>
            <a:endParaRPr sz="1200" dirty="0">
              <a:latin typeface="Calibri"/>
              <a:cs typeface="Calibri"/>
            </a:endParaRPr>
          </a:p>
          <a:p>
            <a:pPr>
              <a:lnSpc>
                <a:spcPct val="100000"/>
              </a:lnSpc>
              <a:spcBef>
                <a:spcPts val="25"/>
              </a:spcBef>
            </a:pPr>
            <a:endParaRPr sz="1200" dirty="0">
              <a:latin typeface="Calibri"/>
              <a:cs typeface="Calibri"/>
            </a:endParaRPr>
          </a:p>
          <a:p>
            <a:pPr marL="12700" marR="5080">
              <a:lnSpc>
                <a:spcPct val="103099"/>
              </a:lnSpc>
            </a:pPr>
            <a:r>
              <a:rPr sz="1200" spc="-10" dirty="0">
                <a:latin typeface="Calibri"/>
                <a:cs typeface="Calibri"/>
              </a:rPr>
              <a:t>Organize</a:t>
            </a:r>
            <a:r>
              <a:rPr sz="1200" spc="-45" dirty="0">
                <a:latin typeface="Calibri"/>
                <a:cs typeface="Calibri"/>
              </a:rPr>
              <a:t> </a:t>
            </a:r>
            <a:r>
              <a:rPr sz="1200" dirty="0">
                <a:latin typeface="Calibri"/>
                <a:cs typeface="Calibri"/>
              </a:rPr>
              <a:t>town</a:t>
            </a:r>
            <a:r>
              <a:rPr sz="1200" spc="-20" dirty="0">
                <a:latin typeface="Calibri"/>
                <a:cs typeface="Calibri"/>
              </a:rPr>
              <a:t> </a:t>
            </a:r>
            <a:r>
              <a:rPr sz="1200" dirty="0">
                <a:latin typeface="Calibri"/>
                <a:cs typeface="Calibri"/>
              </a:rPr>
              <a:t>hall</a:t>
            </a:r>
            <a:r>
              <a:rPr sz="1200" spc="-65" dirty="0">
                <a:latin typeface="Calibri"/>
                <a:cs typeface="Calibri"/>
              </a:rPr>
              <a:t> </a:t>
            </a:r>
            <a:r>
              <a:rPr sz="1200" dirty="0">
                <a:latin typeface="Calibri"/>
                <a:cs typeface="Calibri"/>
              </a:rPr>
              <a:t>meetings,</a:t>
            </a:r>
            <a:r>
              <a:rPr sz="1200" spc="-30" dirty="0">
                <a:latin typeface="Calibri"/>
                <a:cs typeface="Calibri"/>
              </a:rPr>
              <a:t> </a:t>
            </a:r>
            <a:r>
              <a:rPr sz="1200" dirty="0">
                <a:latin typeface="Calibri"/>
                <a:cs typeface="Calibri"/>
              </a:rPr>
              <a:t>focus</a:t>
            </a:r>
            <a:r>
              <a:rPr sz="1200" spc="-35" dirty="0">
                <a:latin typeface="Calibri"/>
                <a:cs typeface="Calibri"/>
              </a:rPr>
              <a:t> </a:t>
            </a:r>
            <a:r>
              <a:rPr sz="1200" dirty="0">
                <a:latin typeface="Calibri"/>
                <a:cs typeface="Calibri"/>
              </a:rPr>
              <a:t>groups,</a:t>
            </a:r>
            <a:r>
              <a:rPr sz="1200" spc="-35" dirty="0">
                <a:latin typeface="Calibri"/>
                <a:cs typeface="Calibri"/>
              </a:rPr>
              <a:t> </a:t>
            </a:r>
            <a:r>
              <a:rPr sz="1200" dirty="0">
                <a:latin typeface="Calibri"/>
                <a:cs typeface="Calibri"/>
              </a:rPr>
              <a:t>or</a:t>
            </a:r>
            <a:r>
              <a:rPr sz="1200" spc="-25" dirty="0">
                <a:latin typeface="Calibri"/>
                <a:cs typeface="Calibri"/>
              </a:rPr>
              <a:t> </a:t>
            </a:r>
            <a:r>
              <a:rPr sz="1200" dirty="0">
                <a:latin typeface="Calibri"/>
                <a:cs typeface="Calibri"/>
              </a:rPr>
              <a:t>online</a:t>
            </a:r>
            <a:r>
              <a:rPr sz="1200" spc="-45" dirty="0">
                <a:latin typeface="Calibri"/>
                <a:cs typeface="Calibri"/>
              </a:rPr>
              <a:t> </a:t>
            </a:r>
            <a:r>
              <a:rPr sz="1200" dirty="0">
                <a:latin typeface="Calibri"/>
                <a:cs typeface="Calibri"/>
              </a:rPr>
              <a:t>surveys</a:t>
            </a:r>
            <a:r>
              <a:rPr sz="1200" spc="-20" dirty="0">
                <a:latin typeface="Calibri"/>
                <a:cs typeface="Calibri"/>
              </a:rPr>
              <a:t> </a:t>
            </a:r>
            <a:r>
              <a:rPr sz="1200" dirty="0">
                <a:latin typeface="Calibri"/>
                <a:cs typeface="Calibri"/>
              </a:rPr>
              <a:t>to</a:t>
            </a:r>
            <a:r>
              <a:rPr sz="1200" spc="-35" dirty="0">
                <a:latin typeface="Calibri"/>
                <a:cs typeface="Calibri"/>
              </a:rPr>
              <a:t> </a:t>
            </a:r>
            <a:r>
              <a:rPr sz="1200" dirty="0">
                <a:latin typeface="Calibri"/>
                <a:cs typeface="Calibri"/>
              </a:rPr>
              <a:t>gather</a:t>
            </a:r>
            <a:r>
              <a:rPr sz="1200" spc="-55" dirty="0">
                <a:latin typeface="Calibri"/>
                <a:cs typeface="Calibri"/>
              </a:rPr>
              <a:t> </a:t>
            </a:r>
            <a:r>
              <a:rPr sz="1200" dirty="0">
                <a:latin typeface="Calibri"/>
                <a:cs typeface="Calibri"/>
              </a:rPr>
              <a:t>input</a:t>
            </a:r>
            <a:r>
              <a:rPr sz="1200" spc="-50" dirty="0">
                <a:latin typeface="Calibri"/>
                <a:cs typeface="Calibri"/>
              </a:rPr>
              <a:t> </a:t>
            </a:r>
            <a:r>
              <a:rPr sz="1200" dirty="0">
                <a:latin typeface="Calibri"/>
                <a:cs typeface="Calibri"/>
              </a:rPr>
              <a:t>and</a:t>
            </a:r>
            <a:r>
              <a:rPr sz="1200" spc="-50" dirty="0">
                <a:latin typeface="Calibri"/>
                <a:cs typeface="Calibri"/>
              </a:rPr>
              <a:t> </a:t>
            </a:r>
            <a:r>
              <a:rPr sz="1200" spc="-10" dirty="0">
                <a:latin typeface="Calibri"/>
                <a:cs typeface="Calibri"/>
              </a:rPr>
              <a:t>feedback </a:t>
            </a:r>
            <a:r>
              <a:rPr sz="1200" dirty="0">
                <a:latin typeface="Calibri"/>
                <a:cs typeface="Calibri"/>
              </a:rPr>
              <a:t>from</a:t>
            </a:r>
            <a:r>
              <a:rPr sz="1200" spc="-30" dirty="0">
                <a:latin typeface="Calibri"/>
                <a:cs typeface="Calibri"/>
              </a:rPr>
              <a:t> </a:t>
            </a:r>
            <a:r>
              <a:rPr sz="1200" spc="-10" dirty="0">
                <a:latin typeface="Calibri"/>
                <a:cs typeface="Calibri"/>
              </a:rPr>
              <a:t>stakeholders</a:t>
            </a:r>
            <a:r>
              <a:rPr sz="1200" spc="-25" dirty="0">
                <a:latin typeface="Calibri"/>
                <a:cs typeface="Calibri"/>
              </a:rPr>
              <a:t> </a:t>
            </a:r>
            <a:r>
              <a:rPr sz="1200" spc="-10" dirty="0">
                <a:latin typeface="Calibri"/>
                <a:cs typeface="Calibri"/>
              </a:rPr>
              <a:t>regarding</a:t>
            </a:r>
            <a:r>
              <a:rPr sz="1200" spc="-40" dirty="0">
                <a:latin typeface="Calibri"/>
                <a:cs typeface="Calibri"/>
              </a:rPr>
              <a:t> </a:t>
            </a:r>
            <a:r>
              <a:rPr sz="1200" dirty="0">
                <a:latin typeface="Calibri"/>
                <a:cs typeface="Calibri"/>
              </a:rPr>
              <a:t>their</a:t>
            </a:r>
            <a:r>
              <a:rPr sz="1200" spc="-50" dirty="0">
                <a:latin typeface="Calibri"/>
                <a:cs typeface="Calibri"/>
              </a:rPr>
              <a:t> </a:t>
            </a:r>
            <a:r>
              <a:rPr sz="1200" dirty="0">
                <a:latin typeface="Calibri"/>
                <a:cs typeface="Calibri"/>
              </a:rPr>
              <a:t>budget</a:t>
            </a:r>
            <a:r>
              <a:rPr sz="1200" spc="55" dirty="0">
                <a:latin typeface="Calibri"/>
                <a:cs typeface="Calibri"/>
              </a:rPr>
              <a:t> </a:t>
            </a:r>
            <a:r>
              <a:rPr sz="1200" spc="-10" dirty="0">
                <a:latin typeface="Calibri"/>
                <a:cs typeface="Calibri"/>
              </a:rPr>
              <a:t>priorities.</a:t>
            </a:r>
            <a:endParaRPr sz="1200" dirty="0">
              <a:latin typeface="Calibri"/>
              <a:cs typeface="Calibri"/>
            </a:endParaRPr>
          </a:p>
          <a:p>
            <a:pPr>
              <a:lnSpc>
                <a:spcPct val="100000"/>
              </a:lnSpc>
              <a:spcBef>
                <a:spcPts val="30"/>
              </a:spcBef>
            </a:pPr>
            <a:endParaRPr sz="1200" dirty="0">
              <a:latin typeface="Calibri"/>
              <a:cs typeface="Calibri"/>
            </a:endParaRPr>
          </a:p>
          <a:p>
            <a:pPr marL="12700" marR="547370">
              <a:lnSpc>
                <a:spcPct val="103099"/>
              </a:lnSpc>
            </a:pPr>
            <a:r>
              <a:rPr sz="1200" dirty="0">
                <a:latin typeface="Calibri"/>
                <a:cs typeface="Calibri"/>
              </a:rPr>
              <a:t>Create</a:t>
            </a:r>
            <a:r>
              <a:rPr sz="1200" spc="-40" dirty="0">
                <a:latin typeface="Calibri"/>
                <a:cs typeface="Calibri"/>
              </a:rPr>
              <a:t> </a:t>
            </a:r>
            <a:r>
              <a:rPr sz="1200" dirty="0">
                <a:latin typeface="Calibri"/>
                <a:cs typeface="Calibri"/>
              </a:rPr>
              <a:t>clear</a:t>
            </a:r>
            <a:r>
              <a:rPr sz="1200" spc="-35" dirty="0">
                <a:latin typeface="Calibri"/>
                <a:cs typeface="Calibri"/>
              </a:rPr>
              <a:t> </a:t>
            </a:r>
            <a:r>
              <a:rPr sz="1200" dirty="0">
                <a:latin typeface="Calibri"/>
                <a:cs typeface="Calibri"/>
              </a:rPr>
              <a:t>and</a:t>
            </a:r>
            <a:r>
              <a:rPr sz="1200" spc="-60" dirty="0">
                <a:latin typeface="Calibri"/>
                <a:cs typeface="Calibri"/>
              </a:rPr>
              <a:t> </a:t>
            </a:r>
            <a:r>
              <a:rPr sz="1200" dirty="0">
                <a:latin typeface="Calibri"/>
                <a:cs typeface="Calibri"/>
              </a:rPr>
              <a:t>concise</a:t>
            </a:r>
            <a:r>
              <a:rPr sz="1200" spc="-35" dirty="0">
                <a:latin typeface="Calibri"/>
                <a:cs typeface="Calibri"/>
              </a:rPr>
              <a:t> </a:t>
            </a:r>
            <a:r>
              <a:rPr sz="1200" spc="-10" dirty="0">
                <a:latin typeface="Calibri"/>
                <a:cs typeface="Calibri"/>
              </a:rPr>
              <a:t>informational</a:t>
            </a:r>
            <a:r>
              <a:rPr sz="1200" spc="-50" dirty="0">
                <a:latin typeface="Calibri"/>
                <a:cs typeface="Calibri"/>
              </a:rPr>
              <a:t> </a:t>
            </a:r>
            <a:r>
              <a:rPr sz="1200" dirty="0">
                <a:latin typeface="Calibri"/>
                <a:cs typeface="Calibri"/>
              </a:rPr>
              <a:t>materials,</a:t>
            </a:r>
            <a:r>
              <a:rPr sz="1200" spc="-60" dirty="0">
                <a:latin typeface="Calibri"/>
                <a:cs typeface="Calibri"/>
              </a:rPr>
              <a:t> </a:t>
            </a:r>
            <a:r>
              <a:rPr sz="1200" dirty="0">
                <a:latin typeface="Calibri"/>
                <a:cs typeface="Calibri"/>
              </a:rPr>
              <a:t>such</a:t>
            </a:r>
            <a:r>
              <a:rPr sz="1200" spc="-45" dirty="0">
                <a:latin typeface="Calibri"/>
                <a:cs typeface="Calibri"/>
              </a:rPr>
              <a:t> </a:t>
            </a:r>
            <a:r>
              <a:rPr sz="1200" dirty="0">
                <a:latin typeface="Calibri"/>
                <a:cs typeface="Calibri"/>
              </a:rPr>
              <a:t>as</a:t>
            </a:r>
            <a:r>
              <a:rPr sz="1200" spc="-50" dirty="0">
                <a:latin typeface="Calibri"/>
                <a:cs typeface="Calibri"/>
              </a:rPr>
              <a:t> </a:t>
            </a:r>
            <a:r>
              <a:rPr sz="1200" dirty="0">
                <a:latin typeface="Calibri"/>
                <a:cs typeface="Calibri"/>
              </a:rPr>
              <a:t>brochures or</a:t>
            </a:r>
            <a:r>
              <a:rPr sz="1200" spc="-40" dirty="0">
                <a:latin typeface="Calibri"/>
                <a:cs typeface="Calibri"/>
              </a:rPr>
              <a:t> </a:t>
            </a:r>
            <a:r>
              <a:rPr sz="1200" spc="-10" dirty="0">
                <a:latin typeface="Calibri"/>
                <a:cs typeface="Calibri"/>
              </a:rPr>
              <a:t>infographics, </a:t>
            </a:r>
            <a:r>
              <a:rPr sz="1200" dirty="0">
                <a:latin typeface="Calibri"/>
                <a:cs typeface="Calibri"/>
              </a:rPr>
              <a:t>explaining</a:t>
            </a:r>
            <a:r>
              <a:rPr sz="1200" spc="-65" dirty="0">
                <a:latin typeface="Calibri"/>
                <a:cs typeface="Calibri"/>
              </a:rPr>
              <a:t> </a:t>
            </a:r>
            <a:r>
              <a:rPr sz="1200" dirty="0">
                <a:latin typeface="Calibri"/>
                <a:cs typeface="Calibri"/>
              </a:rPr>
              <a:t>the</a:t>
            </a:r>
            <a:r>
              <a:rPr sz="1200" spc="-30" dirty="0">
                <a:latin typeface="Calibri"/>
                <a:cs typeface="Calibri"/>
              </a:rPr>
              <a:t> </a:t>
            </a:r>
            <a:r>
              <a:rPr sz="1200" dirty="0">
                <a:latin typeface="Calibri"/>
                <a:cs typeface="Calibri"/>
              </a:rPr>
              <a:t>budgetary</a:t>
            </a:r>
            <a:r>
              <a:rPr sz="1200" spc="-35" dirty="0">
                <a:latin typeface="Calibri"/>
                <a:cs typeface="Calibri"/>
              </a:rPr>
              <a:t> </a:t>
            </a:r>
            <a:r>
              <a:rPr sz="1200" dirty="0">
                <a:latin typeface="Calibri"/>
                <a:cs typeface="Calibri"/>
              </a:rPr>
              <a:t>challenges</a:t>
            </a:r>
            <a:r>
              <a:rPr sz="1200" spc="-45" dirty="0">
                <a:latin typeface="Calibri"/>
                <a:cs typeface="Calibri"/>
              </a:rPr>
              <a:t> </a:t>
            </a:r>
            <a:r>
              <a:rPr sz="1200" dirty="0">
                <a:latin typeface="Calibri"/>
                <a:cs typeface="Calibri"/>
              </a:rPr>
              <a:t>and</a:t>
            </a:r>
            <a:r>
              <a:rPr sz="1200" spc="-45" dirty="0">
                <a:latin typeface="Calibri"/>
                <a:cs typeface="Calibri"/>
              </a:rPr>
              <a:t> </a:t>
            </a:r>
            <a:r>
              <a:rPr sz="1200" dirty="0">
                <a:latin typeface="Calibri"/>
                <a:cs typeface="Calibri"/>
              </a:rPr>
              <a:t>the</a:t>
            </a:r>
            <a:r>
              <a:rPr sz="1200" spc="-30" dirty="0">
                <a:latin typeface="Calibri"/>
                <a:cs typeface="Calibri"/>
              </a:rPr>
              <a:t> </a:t>
            </a:r>
            <a:r>
              <a:rPr sz="1200" dirty="0">
                <a:latin typeface="Calibri"/>
                <a:cs typeface="Calibri"/>
              </a:rPr>
              <a:t>potential</a:t>
            </a:r>
            <a:r>
              <a:rPr sz="1200" spc="-50" dirty="0">
                <a:latin typeface="Calibri"/>
                <a:cs typeface="Calibri"/>
              </a:rPr>
              <a:t> </a:t>
            </a:r>
            <a:r>
              <a:rPr sz="1200" dirty="0">
                <a:latin typeface="Calibri"/>
                <a:cs typeface="Calibri"/>
              </a:rPr>
              <a:t>impacts</a:t>
            </a:r>
            <a:r>
              <a:rPr sz="1200" spc="-45" dirty="0">
                <a:latin typeface="Calibri"/>
                <a:cs typeface="Calibri"/>
              </a:rPr>
              <a:t> </a:t>
            </a:r>
            <a:r>
              <a:rPr sz="1200" dirty="0">
                <a:latin typeface="Calibri"/>
                <a:cs typeface="Calibri"/>
              </a:rPr>
              <a:t>of</a:t>
            </a:r>
            <a:r>
              <a:rPr sz="1200" spc="-20" dirty="0">
                <a:latin typeface="Calibri"/>
                <a:cs typeface="Calibri"/>
              </a:rPr>
              <a:t> </a:t>
            </a:r>
            <a:r>
              <a:rPr sz="1200" dirty="0">
                <a:latin typeface="Calibri"/>
                <a:cs typeface="Calibri"/>
              </a:rPr>
              <a:t>tax</a:t>
            </a:r>
            <a:r>
              <a:rPr sz="1200" spc="-40" dirty="0">
                <a:latin typeface="Calibri"/>
                <a:cs typeface="Calibri"/>
              </a:rPr>
              <a:t> </a:t>
            </a:r>
            <a:r>
              <a:rPr sz="1200" spc="-10" dirty="0">
                <a:latin typeface="Calibri"/>
                <a:cs typeface="Calibri"/>
              </a:rPr>
              <a:t>increases.</a:t>
            </a:r>
            <a:endParaRPr sz="1200" dirty="0">
              <a:latin typeface="Calibri"/>
              <a:cs typeface="Calibri"/>
            </a:endParaRPr>
          </a:p>
        </p:txBody>
      </p:sp>
      <p:sp>
        <p:nvSpPr>
          <p:cNvPr id="23" name="object 23"/>
          <p:cNvSpPr txBox="1">
            <a:spLocks noGrp="1"/>
          </p:cNvSpPr>
          <p:nvPr>
            <p:ph type="dt" sz="half" idx="6"/>
          </p:nvPr>
        </p:nvSpPr>
        <p:spPr>
          <a:prstGeom prst="rect">
            <a:avLst/>
          </a:prstGeom>
        </p:spPr>
        <p:txBody>
          <a:bodyPr vert="horz" wrap="square" lIns="0" tIns="0" rIns="0" bIns="0" rtlCol="0">
            <a:spAutoFit/>
          </a:bodyPr>
          <a:lstStyle/>
          <a:p>
            <a:pPr marL="12700">
              <a:lnSpc>
                <a:spcPts val="1810"/>
              </a:lnSpc>
            </a:pPr>
            <a:r>
              <a:rPr spc="-10" dirty="0"/>
              <a:t>Complete</a:t>
            </a:r>
          </a:p>
        </p:txBody>
      </p:sp>
      <p:sp>
        <p:nvSpPr>
          <p:cNvPr id="24" name="object 24"/>
          <p:cNvSpPr txBox="1"/>
          <p:nvPr/>
        </p:nvSpPr>
        <p:spPr>
          <a:xfrm>
            <a:off x="6985682" y="5386240"/>
            <a:ext cx="1483995" cy="254000"/>
          </a:xfrm>
          <a:prstGeom prst="rect">
            <a:avLst/>
          </a:prstGeom>
        </p:spPr>
        <p:txBody>
          <a:bodyPr vert="horz" wrap="square" lIns="0" tIns="0" rIns="0" bIns="0" rtlCol="0">
            <a:spAutoFit/>
          </a:bodyPr>
          <a:lstStyle/>
          <a:p>
            <a:pPr marL="12700">
              <a:lnSpc>
                <a:spcPts val="1810"/>
              </a:lnSpc>
            </a:pPr>
            <a:r>
              <a:rPr sz="1800" dirty="0">
                <a:latin typeface="Calibri"/>
                <a:cs typeface="Calibri"/>
              </a:rPr>
              <a:t>January</a:t>
            </a:r>
            <a:r>
              <a:rPr sz="1800" spc="-25" dirty="0">
                <a:latin typeface="Calibri"/>
                <a:cs typeface="Calibri"/>
              </a:rPr>
              <a:t> </a:t>
            </a:r>
            <a:r>
              <a:rPr sz="1800" dirty="0">
                <a:latin typeface="Calibri"/>
                <a:cs typeface="Calibri"/>
              </a:rPr>
              <a:t>1,</a:t>
            </a:r>
            <a:r>
              <a:rPr sz="1800" spc="-20" dirty="0">
                <a:latin typeface="Calibri"/>
                <a:cs typeface="Calibri"/>
              </a:rPr>
              <a:t> 2024</a:t>
            </a:r>
            <a:endParaRPr sz="1800">
              <a:latin typeface="Calibri"/>
              <a:cs typeface="Calibri"/>
            </a:endParaRPr>
          </a:p>
        </p:txBody>
      </p:sp>
      <p:sp>
        <p:nvSpPr>
          <p:cNvPr id="25" name="object 25"/>
          <p:cNvSpPr txBox="1"/>
          <p:nvPr/>
        </p:nvSpPr>
        <p:spPr>
          <a:xfrm>
            <a:off x="8963630" y="5768858"/>
            <a:ext cx="1475769" cy="464871"/>
          </a:xfrm>
          <a:prstGeom prst="rect">
            <a:avLst/>
          </a:prstGeom>
        </p:spPr>
        <p:txBody>
          <a:bodyPr vert="horz" wrap="square" lIns="0" tIns="0" rIns="0" bIns="0" rtlCol="0">
            <a:spAutoFit/>
          </a:bodyPr>
          <a:lstStyle/>
          <a:p>
            <a:pPr marL="12700">
              <a:lnSpc>
                <a:spcPts val="1810"/>
              </a:lnSpc>
            </a:pPr>
            <a:r>
              <a:rPr sz="1800" spc="-10" dirty="0">
                <a:latin typeface="Calibri"/>
                <a:cs typeface="Calibri"/>
              </a:rPr>
              <a:t>Progress</a:t>
            </a:r>
            <a:r>
              <a:rPr lang="en-CA" sz="1800" spc="-10" dirty="0">
                <a:latin typeface="Calibri"/>
                <a:cs typeface="Calibri"/>
              </a:rPr>
              <a:t> to January 2025</a:t>
            </a:r>
            <a:endParaRPr sz="1800" dirty="0">
              <a:latin typeface="Calibri"/>
              <a:cs typeface="Calibri"/>
            </a:endParaRPr>
          </a:p>
        </p:txBody>
      </p:sp>
      <p:sp>
        <p:nvSpPr>
          <p:cNvPr id="26" name="object 10">
            <a:extLst>
              <a:ext uri="{FF2B5EF4-FFF2-40B4-BE49-F238E27FC236}">
                <a16:creationId xmlns:a16="http://schemas.microsoft.com/office/drawing/2014/main" id="{2299C8B4-4AA2-DFA1-B8E1-CF882CC83AAE}"/>
              </a:ext>
            </a:extLst>
          </p:cNvPr>
          <p:cNvSpPr txBox="1"/>
          <p:nvPr/>
        </p:nvSpPr>
        <p:spPr>
          <a:xfrm>
            <a:off x="9420513" y="4177453"/>
            <a:ext cx="421005" cy="299720"/>
          </a:xfrm>
          <a:prstGeom prst="rect">
            <a:avLst/>
          </a:prstGeom>
        </p:spPr>
        <p:txBody>
          <a:bodyPr vert="horz" wrap="square" lIns="0" tIns="12700" rIns="0" bIns="0" rtlCol="0">
            <a:spAutoFit/>
          </a:bodyPr>
          <a:lstStyle/>
          <a:p>
            <a:pPr marL="12700">
              <a:lnSpc>
                <a:spcPct val="100000"/>
              </a:lnSpc>
              <a:spcBef>
                <a:spcPts val="100"/>
              </a:spcBef>
            </a:pPr>
            <a:r>
              <a:rPr lang="en-CA" sz="1800" spc="-25" dirty="0">
                <a:latin typeface="Calibri"/>
                <a:cs typeface="Calibri"/>
              </a:rPr>
              <a:t>50</a:t>
            </a:r>
            <a:r>
              <a:rPr sz="1800" spc="-25" dirty="0">
                <a:latin typeface="Calibri"/>
                <a:cs typeface="Calibri"/>
              </a:rPr>
              <a:t>%</a:t>
            </a:r>
            <a:endParaRPr sz="1800" dirty="0">
              <a:latin typeface="Calibri"/>
              <a:cs typeface="Calibri"/>
            </a:endParaRPr>
          </a:p>
        </p:txBody>
      </p:sp>
      <p:sp>
        <p:nvSpPr>
          <p:cNvPr id="27" name="TextBox 26">
            <a:extLst>
              <a:ext uri="{FF2B5EF4-FFF2-40B4-BE49-F238E27FC236}">
                <a16:creationId xmlns:a16="http://schemas.microsoft.com/office/drawing/2014/main" id="{1AB6ED77-DBC1-8F89-02E9-595D2AD90181}"/>
              </a:ext>
            </a:extLst>
          </p:cNvPr>
          <p:cNvSpPr txBox="1"/>
          <p:nvPr/>
        </p:nvSpPr>
        <p:spPr>
          <a:xfrm>
            <a:off x="4131456" y="2254316"/>
            <a:ext cx="6474013" cy="1785104"/>
          </a:xfrm>
          <a:prstGeom prst="rect">
            <a:avLst/>
          </a:prstGeom>
          <a:noFill/>
        </p:spPr>
        <p:txBody>
          <a:bodyPr wrap="square" rtlCol="0">
            <a:spAutoFit/>
          </a:bodyPr>
          <a:lstStyle/>
          <a:p>
            <a:r>
              <a:rPr lang="en-CA" sz="1100" b="1" dirty="0">
                <a:solidFill>
                  <a:srgbClr val="FF0000"/>
                </a:solidFill>
                <a:latin typeface="+mj-lt"/>
              </a:rPr>
              <a:t>Conduct a thorough analysis of the budget </a:t>
            </a:r>
            <a:r>
              <a:rPr lang="en-CA" sz="1100" dirty="0">
                <a:solidFill>
                  <a:srgbClr val="FF0000"/>
                </a:solidFill>
                <a:latin typeface="+mj-lt"/>
              </a:rPr>
              <a:t>requirements and the reasons behind any tax increases.</a:t>
            </a:r>
          </a:p>
          <a:p>
            <a:r>
              <a:rPr lang="en-CA" sz="1100" dirty="0">
                <a:solidFill>
                  <a:srgbClr val="FF0000"/>
                </a:solidFill>
                <a:latin typeface="+mj-lt"/>
              </a:rPr>
              <a:t>-This year Paid on Call wages were reviewed against other jurisdictions.  A wage increase was recommended as a result.</a:t>
            </a:r>
          </a:p>
          <a:p>
            <a:endParaRPr lang="en-CA" sz="1100" b="1" dirty="0">
              <a:solidFill>
                <a:srgbClr val="FF0000"/>
              </a:solidFill>
              <a:latin typeface="+mj-lt"/>
            </a:endParaRPr>
          </a:p>
          <a:p>
            <a:r>
              <a:rPr lang="en-CA" sz="1100" b="1" dirty="0">
                <a:solidFill>
                  <a:srgbClr val="FF0000"/>
                </a:solidFill>
                <a:latin typeface="+mj-lt"/>
              </a:rPr>
              <a:t>Establish a dedicated location on the webpage </a:t>
            </a:r>
            <a:r>
              <a:rPr lang="en-CA" sz="1100" dirty="0">
                <a:solidFill>
                  <a:srgbClr val="FF0000"/>
                </a:solidFill>
                <a:latin typeface="+mj-lt"/>
              </a:rPr>
              <a:t>to share budget related information.</a:t>
            </a:r>
          </a:p>
          <a:p>
            <a:r>
              <a:rPr lang="en-CA" sz="1100" dirty="0">
                <a:solidFill>
                  <a:srgbClr val="FF0000"/>
                </a:solidFill>
                <a:latin typeface="+mj-lt"/>
              </a:rPr>
              <a:t>-Budget information is updated each month and found in the Trustee Board Meeting Package.</a:t>
            </a:r>
          </a:p>
          <a:p>
            <a:r>
              <a:rPr lang="en-CA" sz="1100" dirty="0">
                <a:solidFill>
                  <a:srgbClr val="FF0000"/>
                </a:solidFill>
                <a:latin typeface="+mj-lt"/>
              </a:rPr>
              <a:t>-Finance Committee Meetings are now on the Trustee Web Calendar with Agendas.</a:t>
            </a:r>
          </a:p>
          <a:p>
            <a:endParaRPr lang="en-CA" sz="1100" dirty="0">
              <a:solidFill>
                <a:srgbClr val="FF0000"/>
              </a:solidFill>
              <a:latin typeface="+mj-lt"/>
            </a:endParaRPr>
          </a:p>
          <a:p>
            <a:r>
              <a:rPr lang="en-CA" sz="1100" b="1" dirty="0">
                <a:solidFill>
                  <a:srgbClr val="FF0000"/>
                </a:solidFill>
                <a:latin typeface="+mj-lt"/>
              </a:rPr>
              <a:t>Explore new revenue streams such </a:t>
            </a:r>
            <a:r>
              <a:rPr lang="en-CA" sz="1100" dirty="0">
                <a:solidFill>
                  <a:srgbClr val="FF0000"/>
                </a:solidFill>
                <a:latin typeface="+mj-lt"/>
              </a:rPr>
              <a:t>as grants or sponsorships. </a:t>
            </a:r>
          </a:p>
          <a:p>
            <a:r>
              <a:rPr lang="en-CA" sz="1100" dirty="0">
                <a:solidFill>
                  <a:srgbClr val="FF0000"/>
                </a:solidFill>
                <a:latin typeface="+mj-lt"/>
              </a:rPr>
              <a:t>-7 different grants were applied for in the past 6 months.  Provincial, Federal and Municipal Programs.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7604074" y="6115494"/>
            <a:ext cx="1866900" cy="742950"/>
          </a:xfrm>
          <a:custGeom>
            <a:avLst/>
            <a:gdLst/>
            <a:ahLst/>
            <a:cxnLst/>
            <a:rect l="l" t="t" r="r" b="b"/>
            <a:pathLst>
              <a:path w="1866900" h="742950">
                <a:moveTo>
                  <a:pt x="1866773" y="742505"/>
                </a:moveTo>
                <a:lnTo>
                  <a:pt x="1119517" y="0"/>
                </a:lnTo>
                <a:lnTo>
                  <a:pt x="593572" y="522605"/>
                </a:lnTo>
                <a:lnTo>
                  <a:pt x="407441" y="337642"/>
                </a:lnTo>
                <a:lnTo>
                  <a:pt x="0" y="742505"/>
                </a:lnTo>
                <a:lnTo>
                  <a:pt x="372262" y="742505"/>
                </a:lnTo>
                <a:lnTo>
                  <a:pt x="814908" y="742505"/>
                </a:lnTo>
                <a:lnTo>
                  <a:pt x="1866773" y="742505"/>
                </a:lnTo>
                <a:close/>
              </a:path>
            </a:pathLst>
          </a:custGeom>
          <a:solidFill>
            <a:srgbClr val="4471C4">
              <a:alpha val="30194"/>
            </a:srgbClr>
          </a:solidFill>
        </p:spPr>
        <p:txBody>
          <a:bodyPr wrap="square" lIns="0" tIns="0" rIns="0" bIns="0" rtlCol="0"/>
          <a:lstStyle/>
          <a:p>
            <a:endParaRPr/>
          </a:p>
        </p:txBody>
      </p:sp>
      <p:grpSp>
        <p:nvGrpSpPr>
          <p:cNvPr id="3" name="object 3"/>
          <p:cNvGrpSpPr/>
          <p:nvPr/>
        </p:nvGrpSpPr>
        <p:grpSpPr>
          <a:xfrm>
            <a:off x="111238" y="1104"/>
            <a:ext cx="4752975" cy="6670040"/>
            <a:chOff x="0" y="48082"/>
            <a:chExt cx="4752975" cy="6670040"/>
          </a:xfrm>
        </p:grpSpPr>
        <p:pic>
          <p:nvPicPr>
            <p:cNvPr id="4" name="object 4"/>
            <p:cNvPicPr/>
            <p:nvPr/>
          </p:nvPicPr>
          <p:blipFill>
            <a:blip r:embed="rId2" cstate="print"/>
            <a:stretch>
              <a:fillRect/>
            </a:stretch>
          </p:blipFill>
          <p:spPr>
            <a:xfrm>
              <a:off x="847166" y="1146962"/>
              <a:ext cx="1516797" cy="1698810"/>
            </a:xfrm>
            <a:prstGeom prst="rect">
              <a:avLst/>
            </a:prstGeom>
          </p:spPr>
        </p:pic>
        <p:pic>
          <p:nvPicPr>
            <p:cNvPr id="5" name="object 5"/>
            <p:cNvPicPr/>
            <p:nvPr/>
          </p:nvPicPr>
          <p:blipFill>
            <a:blip r:embed="rId3" cstate="print"/>
            <a:stretch>
              <a:fillRect/>
            </a:stretch>
          </p:blipFill>
          <p:spPr>
            <a:xfrm>
              <a:off x="570865" y="2730995"/>
              <a:ext cx="2288196" cy="1776825"/>
            </a:xfrm>
            <a:prstGeom prst="rect">
              <a:avLst/>
            </a:prstGeom>
          </p:spPr>
        </p:pic>
        <p:pic>
          <p:nvPicPr>
            <p:cNvPr id="6" name="object 6"/>
            <p:cNvPicPr/>
            <p:nvPr/>
          </p:nvPicPr>
          <p:blipFill>
            <a:blip r:embed="rId4" cstate="print"/>
            <a:stretch>
              <a:fillRect/>
            </a:stretch>
          </p:blipFill>
          <p:spPr>
            <a:xfrm>
              <a:off x="432193" y="4507827"/>
              <a:ext cx="2565552" cy="641384"/>
            </a:xfrm>
            <a:prstGeom prst="rect">
              <a:avLst/>
            </a:prstGeom>
          </p:spPr>
        </p:pic>
        <p:pic>
          <p:nvPicPr>
            <p:cNvPr id="7" name="object 7"/>
            <p:cNvPicPr/>
            <p:nvPr/>
          </p:nvPicPr>
          <p:blipFill>
            <a:blip r:embed="rId5" cstate="print"/>
            <a:stretch>
              <a:fillRect/>
            </a:stretch>
          </p:blipFill>
          <p:spPr>
            <a:xfrm>
              <a:off x="0" y="5066870"/>
              <a:ext cx="3470122" cy="866744"/>
            </a:xfrm>
            <a:prstGeom prst="rect">
              <a:avLst/>
            </a:prstGeom>
          </p:spPr>
        </p:pic>
        <p:pic>
          <p:nvPicPr>
            <p:cNvPr id="8" name="object 8"/>
            <p:cNvPicPr/>
            <p:nvPr/>
          </p:nvPicPr>
          <p:blipFill>
            <a:blip r:embed="rId6" cstate="print"/>
            <a:stretch>
              <a:fillRect/>
            </a:stretch>
          </p:blipFill>
          <p:spPr>
            <a:xfrm>
              <a:off x="241503" y="5851272"/>
              <a:ext cx="2946930" cy="866744"/>
            </a:xfrm>
            <a:prstGeom prst="rect">
              <a:avLst/>
            </a:prstGeom>
          </p:spPr>
        </p:pic>
        <p:pic>
          <p:nvPicPr>
            <p:cNvPr id="9" name="object 9"/>
            <p:cNvPicPr/>
            <p:nvPr/>
          </p:nvPicPr>
          <p:blipFill>
            <a:blip r:embed="rId7" cstate="print"/>
            <a:stretch>
              <a:fillRect/>
            </a:stretch>
          </p:blipFill>
          <p:spPr>
            <a:xfrm>
              <a:off x="1132853" y="1506651"/>
              <a:ext cx="910080" cy="910080"/>
            </a:xfrm>
            <a:prstGeom prst="rect">
              <a:avLst/>
            </a:prstGeom>
          </p:spPr>
        </p:pic>
        <p:pic>
          <p:nvPicPr>
            <p:cNvPr id="10" name="object 10"/>
            <p:cNvPicPr/>
            <p:nvPr/>
          </p:nvPicPr>
          <p:blipFill>
            <a:blip r:embed="rId8" cstate="print"/>
            <a:stretch>
              <a:fillRect/>
            </a:stretch>
          </p:blipFill>
          <p:spPr>
            <a:xfrm>
              <a:off x="1242707" y="48082"/>
              <a:ext cx="3510076" cy="1404020"/>
            </a:xfrm>
            <a:prstGeom prst="rect">
              <a:avLst/>
            </a:prstGeom>
          </p:spPr>
        </p:pic>
      </p:grpSp>
      <p:grpSp>
        <p:nvGrpSpPr>
          <p:cNvPr id="11" name="object 11"/>
          <p:cNvGrpSpPr/>
          <p:nvPr/>
        </p:nvGrpSpPr>
        <p:grpSpPr>
          <a:xfrm>
            <a:off x="8610642" y="4707649"/>
            <a:ext cx="2246641" cy="2193290"/>
            <a:chOff x="8655773" y="4665713"/>
            <a:chExt cx="2246641" cy="2193290"/>
          </a:xfrm>
        </p:grpSpPr>
        <p:pic>
          <p:nvPicPr>
            <p:cNvPr id="12" name="object 12"/>
            <p:cNvPicPr/>
            <p:nvPr/>
          </p:nvPicPr>
          <p:blipFill>
            <a:blip r:embed="rId9" cstate="print"/>
            <a:stretch>
              <a:fillRect/>
            </a:stretch>
          </p:blipFill>
          <p:spPr>
            <a:xfrm>
              <a:off x="8655773" y="4665713"/>
              <a:ext cx="2246058" cy="2192286"/>
            </a:xfrm>
            <a:prstGeom prst="rect">
              <a:avLst/>
            </a:prstGeom>
          </p:spPr>
        </p:pic>
        <p:sp>
          <p:nvSpPr>
            <p:cNvPr id="13" name="object 13"/>
            <p:cNvSpPr/>
            <p:nvPr/>
          </p:nvSpPr>
          <p:spPr>
            <a:xfrm>
              <a:off x="8655784" y="4665713"/>
              <a:ext cx="2246630" cy="2193290"/>
            </a:xfrm>
            <a:custGeom>
              <a:avLst/>
              <a:gdLst/>
              <a:ahLst/>
              <a:cxnLst/>
              <a:rect l="l" t="t" r="r" b="b"/>
              <a:pathLst>
                <a:path w="2246629" h="2193290">
                  <a:moveTo>
                    <a:pt x="0" y="1096390"/>
                  </a:moveTo>
                  <a:lnTo>
                    <a:pt x="1037" y="1048831"/>
                  </a:lnTo>
                  <a:lnTo>
                    <a:pt x="4122" y="1001789"/>
                  </a:lnTo>
                  <a:lnTo>
                    <a:pt x="9211" y="955306"/>
                  </a:lnTo>
                  <a:lnTo>
                    <a:pt x="16263" y="909423"/>
                  </a:lnTo>
                  <a:lnTo>
                    <a:pt x="25236" y="864180"/>
                  </a:lnTo>
                  <a:lnTo>
                    <a:pt x="36088" y="819620"/>
                  </a:lnTo>
                  <a:lnTo>
                    <a:pt x="48775" y="775783"/>
                  </a:lnTo>
                  <a:lnTo>
                    <a:pt x="63257" y="732710"/>
                  </a:lnTo>
                  <a:lnTo>
                    <a:pt x="79491" y="690443"/>
                  </a:lnTo>
                  <a:lnTo>
                    <a:pt x="97435" y="649022"/>
                  </a:lnTo>
                  <a:lnTo>
                    <a:pt x="117047" y="608490"/>
                  </a:lnTo>
                  <a:lnTo>
                    <a:pt x="138284" y="568886"/>
                  </a:lnTo>
                  <a:lnTo>
                    <a:pt x="161105" y="530252"/>
                  </a:lnTo>
                  <a:lnTo>
                    <a:pt x="185467" y="492629"/>
                  </a:lnTo>
                  <a:lnTo>
                    <a:pt x="211329" y="456059"/>
                  </a:lnTo>
                  <a:lnTo>
                    <a:pt x="238647" y="420582"/>
                  </a:lnTo>
                  <a:lnTo>
                    <a:pt x="267381" y="386240"/>
                  </a:lnTo>
                  <a:lnTo>
                    <a:pt x="297488" y="353073"/>
                  </a:lnTo>
                  <a:lnTo>
                    <a:pt x="328925" y="321124"/>
                  </a:lnTo>
                  <a:lnTo>
                    <a:pt x="361650" y="290432"/>
                  </a:lnTo>
                  <a:lnTo>
                    <a:pt x="395623" y="261040"/>
                  </a:lnTo>
                  <a:lnTo>
                    <a:pt x="430799" y="232988"/>
                  </a:lnTo>
                  <a:lnTo>
                    <a:pt x="467138" y="206317"/>
                  </a:lnTo>
                  <a:lnTo>
                    <a:pt x="504596" y="181069"/>
                  </a:lnTo>
                  <a:lnTo>
                    <a:pt x="543133" y="157284"/>
                  </a:lnTo>
                  <a:lnTo>
                    <a:pt x="582705" y="135004"/>
                  </a:lnTo>
                  <a:lnTo>
                    <a:pt x="623271" y="114271"/>
                  </a:lnTo>
                  <a:lnTo>
                    <a:pt x="664788" y="95124"/>
                  </a:lnTo>
                  <a:lnTo>
                    <a:pt x="707215" y="77606"/>
                  </a:lnTo>
                  <a:lnTo>
                    <a:pt x="750509" y="61757"/>
                  </a:lnTo>
                  <a:lnTo>
                    <a:pt x="794628" y="47618"/>
                  </a:lnTo>
                  <a:lnTo>
                    <a:pt x="839530" y="35232"/>
                  </a:lnTo>
                  <a:lnTo>
                    <a:pt x="885172" y="24638"/>
                  </a:lnTo>
                  <a:lnTo>
                    <a:pt x="931514" y="15878"/>
                  </a:lnTo>
                  <a:lnTo>
                    <a:pt x="978511" y="8993"/>
                  </a:lnTo>
                  <a:lnTo>
                    <a:pt x="1026123" y="4024"/>
                  </a:lnTo>
                  <a:lnTo>
                    <a:pt x="1074308" y="1012"/>
                  </a:lnTo>
                  <a:lnTo>
                    <a:pt x="1123022" y="0"/>
                  </a:lnTo>
                  <a:lnTo>
                    <a:pt x="1171737" y="1012"/>
                  </a:lnTo>
                  <a:lnTo>
                    <a:pt x="1219921" y="4024"/>
                  </a:lnTo>
                  <a:lnTo>
                    <a:pt x="1267533" y="8993"/>
                  </a:lnTo>
                  <a:lnTo>
                    <a:pt x="1314531" y="15878"/>
                  </a:lnTo>
                  <a:lnTo>
                    <a:pt x="1360873" y="24638"/>
                  </a:lnTo>
                  <a:lnTo>
                    <a:pt x="1406515" y="35232"/>
                  </a:lnTo>
                  <a:lnTo>
                    <a:pt x="1451417" y="47618"/>
                  </a:lnTo>
                  <a:lnTo>
                    <a:pt x="1495536" y="61757"/>
                  </a:lnTo>
                  <a:lnTo>
                    <a:pt x="1538830" y="77606"/>
                  </a:lnTo>
                  <a:lnTo>
                    <a:pt x="1581257" y="95124"/>
                  </a:lnTo>
                  <a:lnTo>
                    <a:pt x="1622774" y="114271"/>
                  </a:lnTo>
                  <a:lnTo>
                    <a:pt x="1663340" y="135004"/>
                  </a:lnTo>
                  <a:lnTo>
                    <a:pt x="1702912" y="157284"/>
                  </a:lnTo>
                  <a:lnTo>
                    <a:pt x="1741448" y="181069"/>
                  </a:lnTo>
                  <a:lnTo>
                    <a:pt x="1778907" y="206317"/>
                  </a:lnTo>
                  <a:lnTo>
                    <a:pt x="1815246" y="232988"/>
                  </a:lnTo>
                  <a:lnTo>
                    <a:pt x="1850422" y="261040"/>
                  </a:lnTo>
                  <a:lnTo>
                    <a:pt x="1884394" y="290432"/>
                  </a:lnTo>
                  <a:lnTo>
                    <a:pt x="1917120" y="321124"/>
                  </a:lnTo>
                  <a:lnTo>
                    <a:pt x="1948557" y="353073"/>
                  </a:lnTo>
                  <a:lnTo>
                    <a:pt x="1978664" y="386240"/>
                  </a:lnTo>
                  <a:lnTo>
                    <a:pt x="2007397" y="420582"/>
                  </a:lnTo>
                  <a:lnTo>
                    <a:pt x="2034716" y="456059"/>
                  </a:lnTo>
                  <a:lnTo>
                    <a:pt x="2060577" y="492629"/>
                  </a:lnTo>
                  <a:lnTo>
                    <a:pt x="2084940" y="530252"/>
                  </a:lnTo>
                  <a:lnTo>
                    <a:pt x="2107761" y="568886"/>
                  </a:lnTo>
                  <a:lnTo>
                    <a:pt x="2128998" y="608490"/>
                  </a:lnTo>
                  <a:lnTo>
                    <a:pt x="2148610" y="649022"/>
                  </a:lnTo>
                  <a:lnTo>
                    <a:pt x="2166554" y="690443"/>
                  </a:lnTo>
                  <a:lnTo>
                    <a:pt x="2182788" y="732710"/>
                  </a:lnTo>
                  <a:lnTo>
                    <a:pt x="2197270" y="775783"/>
                  </a:lnTo>
                  <a:lnTo>
                    <a:pt x="2209957" y="819620"/>
                  </a:lnTo>
                  <a:lnTo>
                    <a:pt x="2220809" y="864180"/>
                  </a:lnTo>
                  <a:lnTo>
                    <a:pt x="2229781" y="909423"/>
                  </a:lnTo>
                  <a:lnTo>
                    <a:pt x="2236834" y="955306"/>
                  </a:lnTo>
                  <a:lnTo>
                    <a:pt x="2241923" y="1001789"/>
                  </a:lnTo>
                  <a:lnTo>
                    <a:pt x="2245008" y="1048831"/>
                  </a:lnTo>
                  <a:lnTo>
                    <a:pt x="2246045" y="1096390"/>
                  </a:lnTo>
                  <a:lnTo>
                    <a:pt x="2245008" y="1143950"/>
                  </a:lnTo>
                  <a:lnTo>
                    <a:pt x="2241923" y="1190992"/>
                  </a:lnTo>
                  <a:lnTo>
                    <a:pt x="2236834" y="1237475"/>
                  </a:lnTo>
                  <a:lnTo>
                    <a:pt x="2229781" y="1283358"/>
                  </a:lnTo>
                  <a:lnTo>
                    <a:pt x="2220809" y="1328601"/>
                  </a:lnTo>
                  <a:lnTo>
                    <a:pt x="2209957" y="1373161"/>
                  </a:lnTo>
                  <a:lnTo>
                    <a:pt x="2197270" y="1416998"/>
                  </a:lnTo>
                  <a:lnTo>
                    <a:pt x="2182788" y="1460071"/>
                  </a:lnTo>
                  <a:lnTo>
                    <a:pt x="2166554" y="1502338"/>
                  </a:lnTo>
                  <a:lnTo>
                    <a:pt x="2148610" y="1543759"/>
                  </a:lnTo>
                  <a:lnTo>
                    <a:pt x="2128998" y="1584291"/>
                  </a:lnTo>
                  <a:lnTo>
                    <a:pt x="2107761" y="1623895"/>
                  </a:lnTo>
                  <a:lnTo>
                    <a:pt x="2084940" y="1662529"/>
                  </a:lnTo>
                  <a:lnTo>
                    <a:pt x="2060577" y="1700152"/>
                  </a:lnTo>
                  <a:lnTo>
                    <a:pt x="2034716" y="1736722"/>
                  </a:lnTo>
                  <a:lnTo>
                    <a:pt x="2007397" y="1772199"/>
                  </a:lnTo>
                  <a:lnTo>
                    <a:pt x="1978664" y="1806541"/>
                  </a:lnTo>
                  <a:lnTo>
                    <a:pt x="1948557" y="1839708"/>
                  </a:lnTo>
                  <a:lnTo>
                    <a:pt x="1917120" y="1871657"/>
                  </a:lnTo>
                  <a:lnTo>
                    <a:pt x="1884394" y="1902349"/>
                  </a:lnTo>
                  <a:lnTo>
                    <a:pt x="1850422" y="1931741"/>
                  </a:lnTo>
                  <a:lnTo>
                    <a:pt x="1815246" y="1959793"/>
                  </a:lnTo>
                  <a:lnTo>
                    <a:pt x="1778907" y="1986464"/>
                  </a:lnTo>
                  <a:lnTo>
                    <a:pt x="1741448" y="2011712"/>
                  </a:lnTo>
                  <a:lnTo>
                    <a:pt x="1702912" y="2035497"/>
                  </a:lnTo>
                  <a:lnTo>
                    <a:pt x="1663340" y="2057777"/>
                  </a:lnTo>
                  <a:lnTo>
                    <a:pt x="1622774" y="2078510"/>
                  </a:lnTo>
                  <a:lnTo>
                    <a:pt x="1581257" y="2097657"/>
                  </a:lnTo>
                  <a:lnTo>
                    <a:pt x="1538830" y="2115175"/>
                  </a:lnTo>
                  <a:lnTo>
                    <a:pt x="1495536" y="2131024"/>
                  </a:lnTo>
                  <a:lnTo>
                    <a:pt x="1451417" y="2145163"/>
                  </a:lnTo>
                  <a:lnTo>
                    <a:pt x="1406515" y="2157549"/>
                  </a:lnTo>
                  <a:lnTo>
                    <a:pt x="1360873" y="2168143"/>
                  </a:lnTo>
                  <a:lnTo>
                    <a:pt x="1314531" y="2176903"/>
                  </a:lnTo>
                  <a:lnTo>
                    <a:pt x="1267533" y="2183788"/>
                  </a:lnTo>
                  <a:lnTo>
                    <a:pt x="1219921" y="2188757"/>
                  </a:lnTo>
                  <a:lnTo>
                    <a:pt x="1171737" y="2191769"/>
                  </a:lnTo>
                  <a:lnTo>
                    <a:pt x="1123022" y="2192781"/>
                  </a:lnTo>
                  <a:lnTo>
                    <a:pt x="1074308" y="2191769"/>
                  </a:lnTo>
                  <a:lnTo>
                    <a:pt x="1026123" y="2188757"/>
                  </a:lnTo>
                  <a:lnTo>
                    <a:pt x="978511" y="2183788"/>
                  </a:lnTo>
                  <a:lnTo>
                    <a:pt x="931514" y="2176903"/>
                  </a:lnTo>
                  <a:lnTo>
                    <a:pt x="885172" y="2168143"/>
                  </a:lnTo>
                  <a:lnTo>
                    <a:pt x="839530" y="2157549"/>
                  </a:lnTo>
                  <a:lnTo>
                    <a:pt x="794628" y="2145163"/>
                  </a:lnTo>
                  <a:lnTo>
                    <a:pt x="750509" y="2131024"/>
                  </a:lnTo>
                  <a:lnTo>
                    <a:pt x="707215" y="2115175"/>
                  </a:lnTo>
                  <a:lnTo>
                    <a:pt x="664788" y="2097657"/>
                  </a:lnTo>
                  <a:lnTo>
                    <a:pt x="623271" y="2078510"/>
                  </a:lnTo>
                  <a:lnTo>
                    <a:pt x="582705" y="2057777"/>
                  </a:lnTo>
                  <a:lnTo>
                    <a:pt x="543133" y="2035497"/>
                  </a:lnTo>
                  <a:lnTo>
                    <a:pt x="504596" y="2011712"/>
                  </a:lnTo>
                  <a:lnTo>
                    <a:pt x="467138" y="1986464"/>
                  </a:lnTo>
                  <a:lnTo>
                    <a:pt x="430799" y="1959793"/>
                  </a:lnTo>
                  <a:lnTo>
                    <a:pt x="395623" y="1931741"/>
                  </a:lnTo>
                  <a:lnTo>
                    <a:pt x="361650" y="1902349"/>
                  </a:lnTo>
                  <a:lnTo>
                    <a:pt x="328925" y="1871657"/>
                  </a:lnTo>
                  <a:lnTo>
                    <a:pt x="297488" y="1839708"/>
                  </a:lnTo>
                  <a:lnTo>
                    <a:pt x="267381" y="1806541"/>
                  </a:lnTo>
                  <a:lnTo>
                    <a:pt x="238647" y="1772199"/>
                  </a:lnTo>
                  <a:lnTo>
                    <a:pt x="211329" y="1736722"/>
                  </a:lnTo>
                  <a:lnTo>
                    <a:pt x="185467" y="1700152"/>
                  </a:lnTo>
                  <a:lnTo>
                    <a:pt x="161105" y="1662529"/>
                  </a:lnTo>
                  <a:lnTo>
                    <a:pt x="138284" y="1623895"/>
                  </a:lnTo>
                  <a:lnTo>
                    <a:pt x="117047" y="1584291"/>
                  </a:lnTo>
                  <a:lnTo>
                    <a:pt x="97435" y="1543759"/>
                  </a:lnTo>
                  <a:lnTo>
                    <a:pt x="79491" y="1502338"/>
                  </a:lnTo>
                  <a:lnTo>
                    <a:pt x="63257" y="1460071"/>
                  </a:lnTo>
                  <a:lnTo>
                    <a:pt x="48775" y="1416998"/>
                  </a:lnTo>
                  <a:lnTo>
                    <a:pt x="36088" y="1373161"/>
                  </a:lnTo>
                  <a:lnTo>
                    <a:pt x="25236" y="1328601"/>
                  </a:lnTo>
                  <a:lnTo>
                    <a:pt x="16263" y="1283358"/>
                  </a:lnTo>
                  <a:lnTo>
                    <a:pt x="9211" y="1237475"/>
                  </a:lnTo>
                  <a:lnTo>
                    <a:pt x="4122" y="1190992"/>
                  </a:lnTo>
                  <a:lnTo>
                    <a:pt x="1037" y="1143950"/>
                  </a:lnTo>
                  <a:lnTo>
                    <a:pt x="0" y="1096390"/>
                  </a:lnTo>
                  <a:close/>
                </a:path>
              </a:pathLst>
            </a:custGeom>
            <a:ln w="12700">
              <a:solidFill>
                <a:srgbClr val="162C51"/>
              </a:solidFill>
            </a:ln>
          </p:spPr>
          <p:txBody>
            <a:bodyPr wrap="square" lIns="0" tIns="0" rIns="0" bIns="0" rtlCol="0"/>
            <a:lstStyle/>
            <a:p>
              <a:endParaRPr/>
            </a:p>
          </p:txBody>
        </p:sp>
        <p:sp>
          <p:nvSpPr>
            <p:cNvPr id="14" name="object 14"/>
            <p:cNvSpPr/>
            <p:nvPr/>
          </p:nvSpPr>
          <p:spPr>
            <a:xfrm rot="1953443">
              <a:off x="9318407" y="4766399"/>
              <a:ext cx="803910" cy="1047750"/>
            </a:xfrm>
            <a:custGeom>
              <a:avLst/>
              <a:gdLst/>
              <a:ahLst/>
              <a:cxnLst/>
              <a:rect l="l" t="t" r="r" b="b"/>
              <a:pathLst>
                <a:path w="803909" h="1047750">
                  <a:moveTo>
                    <a:pt x="34277" y="0"/>
                  </a:moveTo>
                  <a:lnTo>
                    <a:pt x="0" y="194373"/>
                  </a:lnTo>
                  <a:lnTo>
                    <a:pt x="43827" y="163690"/>
                  </a:lnTo>
                  <a:lnTo>
                    <a:pt x="662711" y="1047584"/>
                  </a:lnTo>
                  <a:lnTo>
                    <a:pt x="803706" y="948867"/>
                  </a:lnTo>
                  <a:lnTo>
                    <a:pt x="184835" y="64960"/>
                  </a:lnTo>
                  <a:lnTo>
                    <a:pt x="228663" y="34277"/>
                  </a:lnTo>
                  <a:lnTo>
                    <a:pt x="34277" y="0"/>
                  </a:lnTo>
                  <a:close/>
                </a:path>
              </a:pathLst>
            </a:custGeom>
            <a:solidFill>
              <a:srgbClr val="FFFF00"/>
            </a:solidFill>
          </p:spPr>
          <p:txBody>
            <a:bodyPr wrap="square" lIns="0" tIns="0" rIns="0" bIns="0" rtlCol="0"/>
            <a:lstStyle/>
            <a:p>
              <a:endParaRPr/>
            </a:p>
          </p:txBody>
        </p:sp>
        <p:sp>
          <p:nvSpPr>
            <p:cNvPr id="15" name="object 15"/>
            <p:cNvSpPr/>
            <p:nvPr/>
          </p:nvSpPr>
          <p:spPr>
            <a:xfrm rot="2039870">
              <a:off x="9312942" y="4780226"/>
              <a:ext cx="803910" cy="1047750"/>
            </a:xfrm>
            <a:custGeom>
              <a:avLst/>
              <a:gdLst/>
              <a:ahLst/>
              <a:cxnLst/>
              <a:rect l="l" t="t" r="r" b="b"/>
              <a:pathLst>
                <a:path w="803909" h="1047750">
                  <a:moveTo>
                    <a:pt x="0" y="194373"/>
                  </a:moveTo>
                  <a:lnTo>
                    <a:pt x="34277" y="0"/>
                  </a:lnTo>
                  <a:lnTo>
                    <a:pt x="228663" y="34277"/>
                  </a:lnTo>
                  <a:lnTo>
                    <a:pt x="184835" y="64960"/>
                  </a:lnTo>
                  <a:lnTo>
                    <a:pt x="803706" y="948867"/>
                  </a:lnTo>
                  <a:lnTo>
                    <a:pt x="662711" y="1047584"/>
                  </a:lnTo>
                  <a:lnTo>
                    <a:pt x="43827" y="163690"/>
                  </a:lnTo>
                  <a:lnTo>
                    <a:pt x="0" y="194373"/>
                  </a:lnTo>
                  <a:close/>
                </a:path>
              </a:pathLst>
            </a:custGeom>
            <a:ln w="12699">
              <a:solidFill>
                <a:srgbClr val="63300F"/>
              </a:solidFill>
            </a:ln>
          </p:spPr>
          <p:txBody>
            <a:bodyPr wrap="square" lIns="0" tIns="0" rIns="0" bIns="0" rtlCol="0"/>
            <a:lstStyle/>
            <a:p>
              <a:endParaRPr/>
            </a:p>
          </p:txBody>
        </p:sp>
      </p:grpSp>
      <p:sp>
        <p:nvSpPr>
          <p:cNvPr id="16" name="object 16"/>
          <p:cNvSpPr txBox="1"/>
          <p:nvPr/>
        </p:nvSpPr>
        <p:spPr>
          <a:xfrm>
            <a:off x="10716771" y="4841236"/>
            <a:ext cx="421005" cy="299720"/>
          </a:xfrm>
          <a:prstGeom prst="rect">
            <a:avLst/>
          </a:prstGeom>
        </p:spPr>
        <p:txBody>
          <a:bodyPr vert="horz" wrap="square" lIns="0" tIns="12700" rIns="0" bIns="0" rtlCol="0">
            <a:spAutoFit/>
          </a:bodyPr>
          <a:lstStyle/>
          <a:p>
            <a:pPr marL="12700">
              <a:lnSpc>
                <a:spcPct val="100000"/>
              </a:lnSpc>
              <a:spcBef>
                <a:spcPts val="100"/>
              </a:spcBef>
            </a:pPr>
            <a:r>
              <a:rPr sz="1800" spc="-25" dirty="0">
                <a:latin typeface="Calibri"/>
                <a:cs typeface="Calibri"/>
              </a:rPr>
              <a:t>75%</a:t>
            </a:r>
            <a:endParaRPr sz="1800">
              <a:latin typeface="Calibri"/>
              <a:cs typeface="Calibri"/>
            </a:endParaRPr>
          </a:p>
        </p:txBody>
      </p:sp>
      <p:sp>
        <p:nvSpPr>
          <p:cNvPr id="17" name="object 17"/>
          <p:cNvSpPr txBox="1"/>
          <p:nvPr/>
        </p:nvSpPr>
        <p:spPr>
          <a:xfrm>
            <a:off x="8283553" y="4837350"/>
            <a:ext cx="421005" cy="299720"/>
          </a:xfrm>
          <a:prstGeom prst="rect">
            <a:avLst/>
          </a:prstGeom>
        </p:spPr>
        <p:txBody>
          <a:bodyPr vert="horz" wrap="square" lIns="0" tIns="12700" rIns="0" bIns="0" rtlCol="0">
            <a:spAutoFit/>
          </a:bodyPr>
          <a:lstStyle/>
          <a:p>
            <a:pPr marL="12700">
              <a:lnSpc>
                <a:spcPct val="100000"/>
              </a:lnSpc>
              <a:spcBef>
                <a:spcPts val="100"/>
              </a:spcBef>
            </a:pPr>
            <a:r>
              <a:rPr sz="1800" spc="-25" dirty="0">
                <a:latin typeface="Calibri"/>
                <a:cs typeface="Calibri"/>
              </a:rPr>
              <a:t>25%</a:t>
            </a:r>
            <a:endParaRPr sz="1800" dirty="0">
              <a:latin typeface="Calibri"/>
              <a:cs typeface="Calibri"/>
            </a:endParaRPr>
          </a:p>
        </p:txBody>
      </p:sp>
      <p:grpSp>
        <p:nvGrpSpPr>
          <p:cNvPr id="18" name="object 18"/>
          <p:cNvGrpSpPr/>
          <p:nvPr/>
        </p:nvGrpSpPr>
        <p:grpSpPr>
          <a:xfrm>
            <a:off x="7604075" y="5765448"/>
            <a:ext cx="4135088" cy="1264188"/>
            <a:chOff x="7681683" y="5772733"/>
            <a:chExt cx="4040517" cy="1172941"/>
          </a:xfrm>
        </p:grpSpPr>
        <p:sp>
          <p:nvSpPr>
            <p:cNvPr id="19" name="object 19"/>
            <p:cNvSpPr/>
            <p:nvPr/>
          </p:nvSpPr>
          <p:spPr>
            <a:xfrm>
              <a:off x="7681696" y="5772733"/>
              <a:ext cx="4040504" cy="1172941"/>
            </a:xfrm>
            <a:custGeom>
              <a:avLst/>
              <a:gdLst/>
              <a:ahLst/>
              <a:cxnLst/>
              <a:rect l="l" t="t" r="r" b="b"/>
              <a:pathLst>
                <a:path w="4040504" h="1085850">
                  <a:moveTo>
                    <a:pt x="4040428" y="0"/>
                  </a:moveTo>
                  <a:lnTo>
                    <a:pt x="0" y="0"/>
                  </a:lnTo>
                  <a:lnTo>
                    <a:pt x="0" y="1085265"/>
                  </a:lnTo>
                  <a:lnTo>
                    <a:pt x="4040428" y="1085265"/>
                  </a:lnTo>
                  <a:lnTo>
                    <a:pt x="4040428" y="0"/>
                  </a:lnTo>
                  <a:close/>
                </a:path>
              </a:pathLst>
            </a:custGeom>
            <a:solidFill>
              <a:srgbClr val="FFFFFF"/>
            </a:solidFill>
          </p:spPr>
          <p:txBody>
            <a:bodyPr wrap="square" lIns="0" tIns="0" rIns="0" bIns="0" rtlCol="0"/>
            <a:lstStyle/>
            <a:p>
              <a:endParaRPr/>
            </a:p>
          </p:txBody>
        </p:sp>
        <p:sp>
          <p:nvSpPr>
            <p:cNvPr id="20" name="object 20"/>
            <p:cNvSpPr/>
            <p:nvPr/>
          </p:nvSpPr>
          <p:spPr>
            <a:xfrm>
              <a:off x="7681683" y="5772734"/>
              <a:ext cx="4040504" cy="1085850"/>
            </a:xfrm>
            <a:custGeom>
              <a:avLst/>
              <a:gdLst/>
              <a:ahLst/>
              <a:cxnLst/>
              <a:rect l="l" t="t" r="r" b="b"/>
              <a:pathLst>
                <a:path w="4040504" h="1085850">
                  <a:moveTo>
                    <a:pt x="0" y="0"/>
                  </a:moveTo>
                  <a:lnTo>
                    <a:pt x="4040428" y="0"/>
                  </a:lnTo>
                  <a:lnTo>
                    <a:pt x="4040428" y="1085265"/>
                  </a:lnTo>
                  <a:lnTo>
                    <a:pt x="0" y="1085265"/>
                  </a:lnTo>
                  <a:lnTo>
                    <a:pt x="0" y="0"/>
                  </a:lnTo>
                  <a:close/>
                </a:path>
              </a:pathLst>
            </a:custGeom>
            <a:ln w="12700">
              <a:solidFill>
                <a:srgbClr val="FFFFFF"/>
              </a:solidFill>
            </a:ln>
          </p:spPr>
          <p:txBody>
            <a:bodyPr wrap="square" lIns="0" tIns="0" rIns="0" bIns="0" rtlCol="0"/>
            <a:lstStyle/>
            <a:p>
              <a:endParaRPr/>
            </a:p>
          </p:txBody>
        </p:sp>
        <p:pic>
          <p:nvPicPr>
            <p:cNvPr id="21" name="object 21"/>
            <p:cNvPicPr/>
            <p:nvPr/>
          </p:nvPicPr>
          <p:blipFill>
            <a:blip r:embed="rId10" cstate="print"/>
            <a:stretch>
              <a:fillRect/>
            </a:stretch>
          </p:blipFill>
          <p:spPr>
            <a:xfrm>
              <a:off x="11186669" y="6207810"/>
              <a:ext cx="487716" cy="463334"/>
            </a:xfrm>
            <a:prstGeom prst="rect">
              <a:avLst/>
            </a:prstGeom>
          </p:spPr>
        </p:pic>
      </p:grpSp>
      <p:sp>
        <p:nvSpPr>
          <p:cNvPr id="22" name="object 22"/>
          <p:cNvSpPr txBox="1">
            <a:spLocks noGrp="1"/>
          </p:cNvSpPr>
          <p:nvPr>
            <p:ph type="title"/>
          </p:nvPr>
        </p:nvSpPr>
        <p:spPr>
          <a:xfrm>
            <a:off x="4509605" y="207318"/>
            <a:ext cx="2929614" cy="473204"/>
          </a:xfrm>
          <a:prstGeom prst="rect">
            <a:avLst/>
          </a:prstGeom>
        </p:spPr>
        <p:txBody>
          <a:bodyPr vert="horz" wrap="square" lIns="0" tIns="186184" rIns="0" bIns="0" rtlCol="0">
            <a:spAutoFit/>
          </a:bodyPr>
          <a:lstStyle/>
          <a:p>
            <a:pPr marL="405765">
              <a:lnSpc>
                <a:spcPct val="100000"/>
              </a:lnSpc>
              <a:spcBef>
                <a:spcPts val="100"/>
              </a:spcBef>
            </a:pPr>
            <a:r>
              <a:rPr dirty="0"/>
              <a:t>2024</a:t>
            </a:r>
            <a:r>
              <a:rPr spc="-50" dirty="0"/>
              <a:t> </a:t>
            </a:r>
            <a:r>
              <a:rPr spc="-10" dirty="0"/>
              <a:t>Workplan</a:t>
            </a:r>
            <a:r>
              <a:rPr spc="-55" dirty="0"/>
              <a:t> </a:t>
            </a:r>
            <a:r>
              <a:rPr spc="-10" dirty="0"/>
              <a:t>Activities</a:t>
            </a:r>
          </a:p>
        </p:txBody>
      </p:sp>
      <p:pic>
        <p:nvPicPr>
          <p:cNvPr id="23" name="object 23"/>
          <p:cNvPicPr/>
          <p:nvPr/>
        </p:nvPicPr>
        <p:blipFill>
          <a:blip r:embed="rId11" cstate="print"/>
          <a:stretch>
            <a:fillRect/>
          </a:stretch>
        </p:blipFill>
        <p:spPr>
          <a:xfrm>
            <a:off x="4535767" y="654448"/>
            <a:ext cx="7140003" cy="3953619"/>
          </a:xfrm>
          <a:prstGeom prst="rect">
            <a:avLst/>
          </a:prstGeom>
        </p:spPr>
      </p:pic>
      <p:sp>
        <p:nvSpPr>
          <p:cNvPr id="24" name="object 24"/>
          <p:cNvSpPr txBox="1">
            <a:spLocks noGrp="1"/>
          </p:cNvSpPr>
          <p:nvPr>
            <p:ph type="body" idx="1"/>
          </p:nvPr>
        </p:nvSpPr>
        <p:spPr>
          <a:xfrm>
            <a:off x="4752783" y="664558"/>
            <a:ext cx="6972934" cy="2125582"/>
          </a:xfrm>
          <a:prstGeom prst="rect">
            <a:avLst/>
          </a:prstGeom>
        </p:spPr>
        <p:txBody>
          <a:bodyPr vert="horz" wrap="square" lIns="0" tIns="12065" rIns="0" bIns="0" rtlCol="0">
            <a:spAutoFit/>
          </a:bodyPr>
          <a:lstStyle/>
          <a:p>
            <a:pPr marL="12700">
              <a:spcBef>
                <a:spcPts val="95"/>
              </a:spcBef>
            </a:pPr>
            <a:r>
              <a:rPr lang="en-CA" sz="1100" b="1" dirty="0">
                <a:latin typeface="Calibri"/>
                <a:cs typeface="Calibri"/>
              </a:rPr>
              <a:t>Previously Reported:</a:t>
            </a:r>
          </a:p>
          <a:p>
            <a:pPr marL="12700">
              <a:lnSpc>
                <a:spcPct val="100000"/>
              </a:lnSpc>
              <a:spcBef>
                <a:spcPts val="95"/>
              </a:spcBef>
            </a:pPr>
            <a:r>
              <a:rPr sz="1100" spc="-10" dirty="0"/>
              <a:t>Collaborate</a:t>
            </a:r>
            <a:r>
              <a:rPr sz="1100" spc="-30" dirty="0"/>
              <a:t> </a:t>
            </a:r>
            <a:r>
              <a:rPr sz="1100" dirty="0"/>
              <a:t>with</a:t>
            </a:r>
            <a:r>
              <a:rPr sz="1100" spc="-25" dirty="0"/>
              <a:t> </a:t>
            </a:r>
            <a:r>
              <a:rPr sz="1100" dirty="0"/>
              <a:t>mental</a:t>
            </a:r>
            <a:r>
              <a:rPr sz="1100" spc="-30" dirty="0"/>
              <a:t> </a:t>
            </a:r>
            <a:r>
              <a:rPr sz="1100" dirty="0"/>
              <a:t>health</a:t>
            </a:r>
            <a:r>
              <a:rPr sz="1100" spc="-40" dirty="0"/>
              <a:t> </a:t>
            </a:r>
            <a:r>
              <a:rPr sz="1100" dirty="0"/>
              <a:t>experts and</a:t>
            </a:r>
            <a:r>
              <a:rPr sz="1100" spc="-35" dirty="0"/>
              <a:t> </a:t>
            </a:r>
            <a:r>
              <a:rPr sz="1100" spc="-10" dirty="0"/>
              <a:t>professionals</a:t>
            </a:r>
            <a:r>
              <a:rPr sz="1100" spc="-30" dirty="0"/>
              <a:t> </a:t>
            </a:r>
            <a:r>
              <a:rPr sz="1100" dirty="0"/>
              <a:t>to</a:t>
            </a:r>
            <a:r>
              <a:rPr sz="1100" spc="-15" dirty="0"/>
              <a:t> </a:t>
            </a:r>
            <a:r>
              <a:rPr sz="1100" dirty="0"/>
              <a:t>design</a:t>
            </a:r>
            <a:r>
              <a:rPr sz="1100" spc="-35" dirty="0"/>
              <a:t> </a:t>
            </a:r>
            <a:r>
              <a:rPr sz="1100" dirty="0"/>
              <a:t>a</a:t>
            </a:r>
            <a:r>
              <a:rPr sz="1100" spc="-25" dirty="0"/>
              <a:t> </a:t>
            </a:r>
            <a:r>
              <a:rPr sz="1100" spc="-10" dirty="0"/>
              <a:t>comprehensive</a:t>
            </a:r>
          </a:p>
          <a:p>
            <a:pPr marL="12700">
              <a:lnSpc>
                <a:spcPct val="100000"/>
              </a:lnSpc>
            </a:pPr>
            <a:r>
              <a:rPr sz="1100" dirty="0"/>
              <a:t>mental</a:t>
            </a:r>
            <a:r>
              <a:rPr sz="1100" spc="-40" dirty="0"/>
              <a:t> </a:t>
            </a:r>
            <a:r>
              <a:rPr sz="1100" dirty="0"/>
              <a:t>health</a:t>
            </a:r>
            <a:r>
              <a:rPr sz="1100" spc="-50" dirty="0"/>
              <a:t> </a:t>
            </a:r>
            <a:r>
              <a:rPr sz="1100" dirty="0"/>
              <a:t>support</a:t>
            </a:r>
            <a:r>
              <a:rPr sz="1100" spc="-25" dirty="0"/>
              <a:t> </a:t>
            </a:r>
            <a:r>
              <a:rPr sz="1100" spc="-10" dirty="0"/>
              <a:t>program</a:t>
            </a:r>
            <a:r>
              <a:rPr sz="1100" spc="-25" dirty="0"/>
              <a:t> </a:t>
            </a:r>
            <a:r>
              <a:rPr sz="1100" dirty="0"/>
              <a:t>tailored</a:t>
            </a:r>
            <a:r>
              <a:rPr sz="1100" spc="-45" dirty="0"/>
              <a:t> </a:t>
            </a:r>
            <a:r>
              <a:rPr sz="1100" dirty="0"/>
              <a:t>to</a:t>
            </a:r>
            <a:r>
              <a:rPr sz="1100" spc="-30" dirty="0"/>
              <a:t> </a:t>
            </a:r>
            <a:r>
              <a:rPr sz="1100" dirty="0"/>
              <a:t>the</a:t>
            </a:r>
            <a:r>
              <a:rPr sz="1100" spc="-40" dirty="0"/>
              <a:t> </a:t>
            </a:r>
            <a:r>
              <a:rPr sz="1100" dirty="0"/>
              <a:t>speciﬁc</a:t>
            </a:r>
            <a:r>
              <a:rPr sz="1100" spc="-25" dirty="0"/>
              <a:t> </a:t>
            </a:r>
            <a:r>
              <a:rPr sz="1100" dirty="0"/>
              <a:t>needs</a:t>
            </a:r>
            <a:r>
              <a:rPr sz="1100" spc="-30" dirty="0"/>
              <a:t> </a:t>
            </a:r>
            <a:r>
              <a:rPr sz="1100" dirty="0"/>
              <a:t>of</a:t>
            </a:r>
            <a:r>
              <a:rPr sz="1100" spc="-20" dirty="0"/>
              <a:t> </a:t>
            </a:r>
            <a:r>
              <a:rPr sz="1100" dirty="0"/>
              <a:t>the</a:t>
            </a:r>
            <a:r>
              <a:rPr sz="1100" spc="-45" dirty="0"/>
              <a:t> </a:t>
            </a:r>
            <a:r>
              <a:rPr sz="1100" spc="-10" dirty="0"/>
              <a:t>workforce.</a:t>
            </a:r>
          </a:p>
          <a:p>
            <a:pPr marL="12700" marR="270510">
              <a:lnSpc>
                <a:spcPct val="100000"/>
              </a:lnSpc>
              <a:spcBef>
                <a:spcPts val="1920"/>
              </a:spcBef>
            </a:pPr>
            <a:r>
              <a:rPr sz="1100" dirty="0"/>
              <a:t>Oﬀer</a:t>
            </a:r>
            <a:r>
              <a:rPr sz="1100" spc="-35" dirty="0"/>
              <a:t> </a:t>
            </a:r>
            <a:r>
              <a:rPr sz="1100" dirty="0"/>
              <a:t>regular</a:t>
            </a:r>
            <a:r>
              <a:rPr sz="1100" spc="-40" dirty="0"/>
              <a:t> </a:t>
            </a:r>
            <a:r>
              <a:rPr sz="1100" dirty="0"/>
              <a:t>mental</a:t>
            </a:r>
            <a:r>
              <a:rPr sz="1100" spc="-40" dirty="0"/>
              <a:t> </a:t>
            </a:r>
            <a:r>
              <a:rPr sz="1100" dirty="0"/>
              <a:t>health</a:t>
            </a:r>
            <a:r>
              <a:rPr sz="1100" spc="-60" dirty="0"/>
              <a:t> </a:t>
            </a:r>
            <a:r>
              <a:rPr sz="1100" spc="-10" dirty="0"/>
              <a:t>workshops, seminars,</a:t>
            </a:r>
            <a:r>
              <a:rPr sz="1100" spc="-45" dirty="0"/>
              <a:t> </a:t>
            </a:r>
            <a:r>
              <a:rPr sz="1100" dirty="0"/>
              <a:t>or</a:t>
            </a:r>
            <a:r>
              <a:rPr sz="1100" spc="-30" dirty="0"/>
              <a:t> </a:t>
            </a:r>
            <a:r>
              <a:rPr sz="1100" dirty="0"/>
              <a:t>webinars</a:t>
            </a:r>
            <a:r>
              <a:rPr sz="1100" spc="-35" dirty="0"/>
              <a:t> </a:t>
            </a:r>
            <a:r>
              <a:rPr sz="1100" dirty="0"/>
              <a:t>that</a:t>
            </a:r>
            <a:r>
              <a:rPr sz="1100" spc="-55" dirty="0"/>
              <a:t> </a:t>
            </a:r>
            <a:r>
              <a:rPr sz="1100" dirty="0"/>
              <a:t>address</a:t>
            </a:r>
            <a:r>
              <a:rPr sz="1100" spc="-35" dirty="0"/>
              <a:t> </a:t>
            </a:r>
            <a:r>
              <a:rPr sz="1100" spc="-10" dirty="0"/>
              <a:t>stress management,</a:t>
            </a:r>
            <a:r>
              <a:rPr sz="1100" spc="-30" dirty="0"/>
              <a:t> </a:t>
            </a:r>
            <a:r>
              <a:rPr sz="1100" dirty="0"/>
              <a:t>resilience,</a:t>
            </a:r>
            <a:r>
              <a:rPr sz="1100" spc="-20" dirty="0"/>
              <a:t> </a:t>
            </a:r>
            <a:r>
              <a:rPr sz="1100" dirty="0"/>
              <a:t>and</a:t>
            </a:r>
            <a:r>
              <a:rPr sz="1100" spc="-25" dirty="0"/>
              <a:t> </a:t>
            </a:r>
            <a:r>
              <a:rPr sz="1100" dirty="0"/>
              <a:t>coping</a:t>
            </a:r>
            <a:r>
              <a:rPr sz="1100" spc="-35" dirty="0"/>
              <a:t> </a:t>
            </a:r>
            <a:r>
              <a:rPr sz="1100" spc="-10" dirty="0"/>
              <a:t>strategies.</a:t>
            </a:r>
          </a:p>
          <a:p>
            <a:pPr marL="12700" marR="544830">
              <a:lnSpc>
                <a:spcPct val="100000"/>
              </a:lnSpc>
              <a:spcBef>
                <a:spcPts val="1920"/>
              </a:spcBef>
            </a:pPr>
            <a:r>
              <a:rPr sz="1100" spc="-20" dirty="0"/>
              <a:t>Train</a:t>
            </a:r>
            <a:r>
              <a:rPr sz="1100" spc="-45" dirty="0"/>
              <a:t> </a:t>
            </a:r>
            <a:r>
              <a:rPr sz="1100" dirty="0"/>
              <a:t>managers</a:t>
            </a:r>
            <a:r>
              <a:rPr sz="1100" spc="-35" dirty="0"/>
              <a:t> </a:t>
            </a:r>
            <a:r>
              <a:rPr sz="1100" dirty="0"/>
              <a:t>and</a:t>
            </a:r>
            <a:r>
              <a:rPr sz="1100" spc="-35" dirty="0"/>
              <a:t> </a:t>
            </a:r>
            <a:r>
              <a:rPr sz="1100" spc="-10" dirty="0"/>
              <a:t>supervisors</a:t>
            </a:r>
            <a:r>
              <a:rPr sz="1100" spc="-15" dirty="0"/>
              <a:t> </a:t>
            </a:r>
            <a:r>
              <a:rPr sz="1100" dirty="0"/>
              <a:t>to</a:t>
            </a:r>
            <a:r>
              <a:rPr sz="1100" spc="-25" dirty="0"/>
              <a:t> </a:t>
            </a:r>
            <a:r>
              <a:rPr sz="1100" spc="-10" dirty="0"/>
              <a:t>recognize </a:t>
            </a:r>
            <a:r>
              <a:rPr sz="1100" dirty="0"/>
              <a:t>signs</a:t>
            </a:r>
            <a:r>
              <a:rPr sz="1100" spc="-45" dirty="0"/>
              <a:t> </a:t>
            </a:r>
            <a:r>
              <a:rPr sz="1100" dirty="0"/>
              <a:t>of</a:t>
            </a:r>
            <a:r>
              <a:rPr sz="1100" spc="-20" dirty="0"/>
              <a:t> </a:t>
            </a:r>
            <a:r>
              <a:rPr sz="1100" dirty="0"/>
              <a:t>mental</a:t>
            </a:r>
            <a:r>
              <a:rPr sz="1100" spc="-40" dirty="0"/>
              <a:t> </a:t>
            </a:r>
            <a:r>
              <a:rPr sz="1100" dirty="0"/>
              <a:t>health</a:t>
            </a:r>
            <a:r>
              <a:rPr sz="1100" spc="-40" dirty="0"/>
              <a:t> </a:t>
            </a:r>
            <a:r>
              <a:rPr sz="1100" dirty="0"/>
              <a:t>issues</a:t>
            </a:r>
            <a:r>
              <a:rPr sz="1100" spc="-25" dirty="0"/>
              <a:t> and </a:t>
            </a:r>
            <a:r>
              <a:rPr sz="1100" dirty="0"/>
              <a:t>create</a:t>
            </a:r>
            <a:r>
              <a:rPr sz="1100" spc="-45" dirty="0"/>
              <a:t> </a:t>
            </a:r>
            <a:r>
              <a:rPr sz="1100" dirty="0"/>
              <a:t>a</a:t>
            </a:r>
            <a:r>
              <a:rPr sz="1100" spc="-70" dirty="0"/>
              <a:t> </a:t>
            </a:r>
            <a:r>
              <a:rPr sz="1100" dirty="0"/>
              <a:t>supportive</a:t>
            </a:r>
            <a:r>
              <a:rPr sz="1100" spc="-50" dirty="0"/>
              <a:t> </a:t>
            </a:r>
            <a:r>
              <a:rPr sz="1100" spc="-10" dirty="0"/>
              <a:t>environment</a:t>
            </a:r>
            <a:r>
              <a:rPr sz="1100" spc="-45" dirty="0"/>
              <a:t> </a:t>
            </a:r>
            <a:r>
              <a:rPr sz="1100" dirty="0"/>
              <a:t>for</a:t>
            </a:r>
            <a:r>
              <a:rPr sz="1100" spc="-50" dirty="0"/>
              <a:t> </a:t>
            </a:r>
            <a:r>
              <a:rPr sz="1100" dirty="0"/>
              <a:t>employees</a:t>
            </a:r>
            <a:r>
              <a:rPr sz="1100" spc="-35" dirty="0"/>
              <a:t> </a:t>
            </a:r>
            <a:r>
              <a:rPr sz="1100" dirty="0"/>
              <a:t>to</a:t>
            </a:r>
            <a:r>
              <a:rPr sz="1100" spc="-55" dirty="0"/>
              <a:t> </a:t>
            </a:r>
            <a:r>
              <a:rPr sz="1100" dirty="0"/>
              <a:t>seek</a:t>
            </a:r>
            <a:r>
              <a:rPr sz="1100" spc="-45" dirty="0"/>
              <a:t> </a:t>
            </a:r>
            <a:r>
              <a:rPr sz="1100" spc="-10" dirty="0"/>
              <a:t>help.</a:t>
            </a:r>
          </a:p>
          <a:p>
            <a:pPr marL="12700" marR="259079" indent="-635">
              <a:lnSpc>
                <a:spcPct val="100000"/>
              </a:lnSpc>
              <a:spcBef>
                <a:spcPts val="660"/>
              </a:spcBef>
            </a:pPr>
            <a:r>
              <a:rPr sz="1100" dirty="0"/>
              <a:t>Conduct</a:t>
            </a:r>
            <a:r>
              <a:rPr sz="1100" spc="-30" dirty="0"/>
              <a:t> </a:t>
            </a:r>
            <a:r>
              <a:rPr sz="1100" dirty="0"/>
              <a:t>a</a:t>
            </a:r>
            <a:r>
              <a:rPr sz="1100" spc="-30" dirty="0"/>
              <a:t> </a:t>
            </a:r>
            <a:r>
              <a:rPr sz="1100" spc="-10" dirty="0"/>
              <a:t>comprehensive</a:t>
            </a:r>
            <a:r>
              <a:rPr sz="1100" spc="-5" dirty="0"/>
              <a:t> </a:t>
            </a:r>
            <a:r>
              <a:rPr sz="1100" dirty="0"/>
              <a:t>analysis</a:t>
            </a:r>
            <a:r>
              <a:rPr sz="1100" spc="-55" dirty="0"/>
              <a:t> </a:t>
            </a:r>
            <a:r>
              <a:rPr sz="1100" dirty="0"/>
              <a:t>of</a:t>
            </a:r>
            <a:r>
              <a:rPr sz="1100" spc="-20" dirty="0"/>
              <a:t> </a:t>
            </a:r>
            <a:r>
              <a:rPr sz="1100" dirty="0"/>
              <a:t>the</a:t>
            </a:r>
            <a:r>
              <a:rPr sz="1100" spc="-30" dirty="0"/>
              <a:t> </a:t>
            </a:r>
            <a:r>
              <a:rPr sz="1100" dirty="0"/>
              <a:t>current </a:t>
            </a:r>
            <a:r>
              <a:rPr sz="1100" spc="-10" dirty="0"/>
              <a:t>compensation</a:t>
            </a:r>
            <a:r>
              <a:rPr sz="1100" spc="-35" dirty="0"/>
              <a:t> </a:t>
            </a:r>
            <a:r>
              <a:rPr sz="1100" dirty="0"/>
              <a:t>on</a:t>
            </a:r>
            <a:r>
              <a:rPr sz="1100" spc="-20" dirty="0"/>
              <a:t> </a:t>
            </a:r>
            <a:r>
              <a:rPr sz="1100" dirty="0"/>
              <a:t>structure</a:t>
            </a:r>
            <a:r>
              <a:rPr sz="1100" spc="-10" dirty="0"/>
              <a:t> </a:t>
            </a:r>
            <a:r>
              <a:rPr sz="1100" spc="-25" dirty="0"/>
              <a:t>to </a:t>
            </a:r>
            <a:r>
              <a:rPr sz="1100" dirty="0"/>
              <a:t>ensure</a:t>
            </a:r>
            <a:r>
              <a:rPr sz="1100" spc="-5" dirty="0"/>
              <a:t> </a:t>
            </a:r>
            <a:r>
              <a:rPr sz="1100" dirty="0"/>
              <a:t>it</a:t>
            </a:r>
            <a:r>
              <a:rPr sz="1100" spc="-20" dirty="0"/>
              <a:t> </a:t>
            </a:r>
            <a:r>
              <a:rPr sz="1100" dirty="0"/>
              <a:t>is</a:t>
            </a:r>
            <a:r>
              <a:rPr sz="1100" spc="-40" dirty="0"/>
              <a:t> </a:t>
            </a:r>
            <a:r>
              <a:rPr sz="1100" dirty="0"/>
              <a:t>competitive</a:t>
            </a:r>
            <a:r>
              <a:rPr sz="1100" spc="-10" dirty="0"/>
              <a:t> </a:t>
            </a:r>
            <a:r>
              <a:rPr sz="1100" dirty="0"/>
              <a:t>and</a:t>
            </a:r>
            <a:r>
              <a:rPr sz="1100" spc="-35" dirty="0"/>
              <a:t> </a:t>
            </a:r>
            <a:r>
              <a:rPr sz="1100" dirty="0"/>
              <a:t>aligns</a:t>
            </a:r>
            <a:r>
              <a:rPr sz="1100" spc="-50" dirty="0"/>
              <a:t> </a:t>
            </a:r>
            <a:r>
              <a:rPr sz="1100" dirty="0"/>
              <a:t>with</a:t>
            </a:r>
            <a:r>
              <a:rPr sz="1100" spc="-25" dirty="0"/>
              <a:t> </a:t>
            </a:r>
            <a:r>
              <a:rPr sz="1100" dirty="0"/>
              <a:t>industry</a:t>
            </a:r>
            <a:r>
              <a:rPr sz="1100" spc="-40" dirty="0"/>
              <a:t> </a:t>
            </a:r>
            <a:r>
              <a:rPr sz="1100" spc="-10" dirty="0"/>
              <a:t>standards</a:t>
            </a:r>
            <a:r>
              <a:rPr sz="1100" spc="-40" dirty="0"/>
              <a:t> </a:t>
            </a:r>
            <a:r>
              <a:rPr sz="1100" dirty="0"/>
              <a:t>and</a:t>
            </a:r>
            <a:r>
              <a:rPr sz="1100" spc="-25" dirty="0"/>
              <a:t> </a:t>
            </a:r>
            <a:r>
              <a:rPr sz="1100" dirty="0"/>
              <a:t>local</a:t>
            </a:r>
            <a:r>
              <a:rPr sz="1100" spc="-30" dirty="0"/>
              <a:t> </a:t>
            </a:r>
            <a:r>
              <a:rPr sz="1100" dirty="0"/>
              <a:t>cost</a:t>
            </a:r>
            <a:r>
              <a:rPr sz="1100" spc="-20" dirty="0"/>
              <a:t> </a:t>
            </a:r>
            <a:r>
              <a:rPr sz="1100" dirty="0"/>
              <a:t>of</a:t>
            </a:r>
            <a:r>
              <a:rPr sz="1100" spc="-10" dirty="0"/>
              <a:t> living.</a:t>
            </a:r>
          </a:p>
        </p:txBody>
      </p:sp>
      <p:sp>
        <p:nvSpPr>
          <p:cNvPr id="25" name="object 25"/>
          <p:cNvSpPr txBox="1">
            <a:spLocks noGrp="1"/>
          </p:cNvSpPr>
          <p:nvPr>
            <p:ph type="dt" sz="half" idx="6"/>
          </p:nvPr>
        </p:nvSpPr>
        <p:spPr>
          <a:prstGeom prst="rect">
            <a:avLst/>
          </a:prstGeom>
        </p:spPr>
        <p:txBody>
          <a:bodyPr vert="horz" wrap="square" lIns="0" tIns="203661" rIns="0" bIns="0" rtlCol="0">
            <a:spAutoFit/>
          </a:bodyPr>
          <a:lstStyle/>
          <a:p>
            <a:pPr marL="140970">
              <a:lnSpc>
                <a:spcPts val="1810"/>
              </a:lnSpc>
            </a:pPr>
            <a:r>
              <a:rPr spc="-10" dirty="0"/>
              <a:t>Complete</a:t>
            </a:r>
          </a:p>
        </p:txBody>
      </p:sp>
      <p:sp>
        <p:nvSpPr>
          <p:cNvPr id="26" name="object 26"/>
          <p:cNvSpPr txBox="1"/>
          <p:nvPr/>
        </p:nvSpPr>
        <p:spPr>
          <a:xfrm>
            <a:off x="7114264" y="5589901"/>
            <a:ext cx="1483995" cy="254000"/>
          </a:xfrm>
          <a:prstGeom prst="rect">
            <a:avLst/>
          </a:prstGeom>
        </p:spPr>
        <p:txBody>
          <a:bodyPr vert="horz" wrap="square" lIns="0" tIns="0" rIns="0" bIns="0" rtlCol="0">
            <a:spAutoFit/>
          </a:bodyPr>
          <a:lstStyle/>
          <a:p>
            <a:pPr marL="12700">
              <a:lnSpc>
                <a:spcPts val="1810"/>
              </a:lnSpc>
            </a:pPr>
            <a:r>
              <a:rPr sz="1800" dirty="0">
                <a:latin typeface="Calibri"/>
                <a:cs typeface="Calibri"/>
              </a:rPr>
              <a:t>January</a:t>
            </a:r>
            <a:r>
              <a:rPr sz="1800" spc="-25" dirty="0">
                <a:latin typeface="Calibri"/>
                <a:cs typeface="Calibri"/>
              </a:rPr>
              <a:t> </a:t>
            </a:r>
            <a:r>
              <a:rPr sz="1800" dirty="0">
                <a:latin typeface="Calibri"/>
                <a:cs typeface="Calibri"/>
              </a:rPr>
              <a:t>1,</a:t>
            </a:r>
            <a:r>
              <a:rPr sz="1800" spc="-20" dirty="0">
                <a:latin typeface="Calibri"/>
                <a:cs typeface="Calibri"/>
              </a:rPr>
              <a:t> 2024</a:t>
            </a:r>
            <a:endParaRPr sz="1800">
              <a:latin typeface="Calibri"/>
              <a:cs typeface="Calibri"/>
            </a:endParaRPr>
          </a:p>
        </p:txBody>
      </p:sp>
      <p:sp>
        <p:nvSpPr>
          <p:cNvPr id="28" name="object 17">
            <a:extLst>
              <a:ext uri="{FF2B5EF4-FFF2-40B4-BE49-F238E27FC236}">
                <a16:creationId xmlns:a16="http://schemas.microsoft.com/office/drawing/2014/main" id="{005F549F-EF2E-16D6-EA61-A9686CCC86D4}"/>
              </a:ext>
            </a:extLst>
          </p:cNvPr>
          <p:cNvSpPr txBox="1"/>
          <p:nvPr/>
        </p:nvSpPr>
        <p:spPr>
          <a:xfrm>
            <a:off x="9505071" y="4494534"/>
            <a:ext cx="457200" cy="289823"/>
          </a:xfrm>
          <a:prstGeom prst="rect">
            <a:avLst/>
          </a:prstGeom>
        </p:spPr>
        <p:txBody>
          <a:bodyPr vert="horz" wrap="square" lIns="0" tIns="12700" rIns="0" bIns="0" rtlCol="0">
            <a:spAutoFit/>
          </a:bodyPr>
          <a:lstStyle/>
          <a:p>
            <a:pPr marL="12700">
              <a:lnSpc>
                <a:spcPct val="100000"/>
              </a:lnSpc>
              <a:spcBef>
                <a:spcPts val="100"/>
              </a:spcBef>
            </a:pPr>
            <a:r>
              <a:rPr lang="en-CA" sz="1800" spc="-25" dirty="0">
                <a:latin typeface="Calibri"/>
                <a:cs typeface="Calibri"/>
              </a:rPr>
              <a:t>50</a:t>
            </a:r>
            <a:r>
              <a:rPr sz="1800" spc="-25" dirty="0">
                <a:latin typeface="Calibri"/>
                <a:cs typeface="Calibri"/>
              </a:rPr>
              <a:t>%</a:t>
            </a:r>
            <a:endParaRPr sz="1800" dirty="0">
              <a:latin typeface="Calibri"/>
              <a:cs typeface="Calibri"/>
            </a:endParaRPr>
          </a:p>
        </p:txBody>
      </p:sp>
      <p:sp>
        <p:nvSpPr>
          <p:cNvPr id="29" name="TextBox 28">
            <a:extLst>
              <a:ext uri="{FF2B5EF4-FFF2-40B4-BE49-F238E27FC236}">
                <a16:creationId xmlns:a16="http://schemas.microsoft.com/office/drawing/2014/main" id="{3098F41A-5AEB-0A04-8592-66D123398493}"/>
              </a:ext>
            </a:extLst>
          </p:cNvPr>
          <p:cNvSpPr txBox="1"/>
          <p:nvPr/>
        </p:nvSpPr>
        <p:spPr>
          <a:xfrm>
            <a:off x="4593992" y="2772662"/>
            <a:ext cx="6846671" cy="1785104"/>
          </a:xfrm>
          <a:prstGeom prst="rect">
            <a:avLst/>
          </a:prstGeom>
          <a:noFill/>
        </p:spPr>
        <p:txBody>
          <a:bodyPr wrap="square" rtlCol="0">
            <a:spAutoFit/>
          </a:bodyPr>
          <a:lstStyle/>
          <a:p>
            <a:r>
              <a:rPr lang="en-CA" sz="1100" b="1" dirty="0">
                <a:solidFill>
                  <a:srgbClr val="FF0000"/>
                </a:solidFill>
                <a:latin typeface="+mj-lt"/>
              </a:rPr>
              <a:t>Hire and train a diverse staff.</a:t>
            </a:r>
          </a:p>
          <a:p>
            <a:r>
              <a:rPr lang="en-CA" sz="1100" dirty="0">
                <a:solidFill>
                  <a:srgbClr val="FF0000"/>
                </a:solidFill>
                <a:latin typeface="+mj-lt"/>
              </a:rPr>
              <a:t>-the 2025 Paid on Call hire includes visible minorities (28%), females (28%) and males (44%).</a:t>
            </a:r>
          </a:p>
          <a:p>
            <a:endParaRPr lang="en-CA" sz="1100" dirty="0">
              <a:solidFill>
                <a:srgbClr val="FF0000"/>
              </a:solidFill>
              <a:latin typeface="+mj-lt"/>
            </a:endParaRPr>
          </a:p>
          <a:p>
            <a:pPr marL="171450" indent="-171450">
              <a:buFontTx/>
              <a:buChar char="-"/>
            </a:pPr>
            <a:r>
              <a:rPr lang="en-CA" sz="1100" dirty="0">
                <a:solidFill>
                  <a:srgbClr val="FF0000"/>
                </a:solidFill>
                <a:latin typeface="+mj-lt"/>
              </a:rPr>
              <a:t>A new private web page has been developed for the Paid-on-Call staff.  It is a recourse for accessing benefits and claim forms, submitting expense claims, submitting CRA TD1 forms, and accessing employment forms.</a:t>
            </a:r>
          </a:p>
          <a:p>
            <a:endParaRPr lang="en-CA" sz="1100" dirty="0">
              <a:solidFill>
                <a:srgbClr val="FF0000"/>
              </a:solidFill>
              <a:latin typeface="+mj-lt"/>
            </a:endParaRPr>
          </a:p>
          <a:p>
            <a:r>
              <a:rPr lang="en-CA" sz="1100" b="1" dirty="0">
                <a:solidFill>
                  <a:srgbClr val="FF0000"/>
                </a:solidFill>
                <a:latin typeface="+mj-lt"/>
              </a:rPr>
              <a:t>Health Benefits.</a:t>
            </a:r>
          </a:p>
          <a:p>
            <a:pPr marL="171450" indent="-171450">
              <a:buFontTx/>
              <a:buChar char="-"/>
            </a:pPr>
            <a:r>
              <a:rPr lang="en-CA" sz="1100" dirty="0">
                <a:solidFill>
                  <a:srgbClr val="FF0000"/>
                </a:solidFill>
                <a:latin typeface="+mj-lt"/>
              </a:rPr>
              <a:t>Health Benefits were increased in 2024 from $1,000 to $1,500 per year for Paid-on-Call Staff.</a:t>
            </a:r>
          </a:p>
          <a:p>
            <a:pPr marL="171450" indent="-171450">
              <a:buFontTx/>
              <a:buChar char="-"/>
            </a:pPr>
            <a:endParaRPr lang="en-CA" sz="1100" dirty="0">
              <a:solidFill>
                <a:srgbClr val="FF0000"/>
              </a:solidFill>
              <a:latin typeface="+mj-lt"/>
            </a:endParaRPr>
          </a:p>
          <a:p>
            <a:pPr marL="171450" indent="-171450">
              <a:buFontTx/>
              <a:buChar char="-"/>
            </a:pPr>
            <a:r>
              <a:rPr lang="en-CA" sz="1100" dirty="0">
                <a:solidFill>
                  <a:srgbClr val="FF0000"/>
                </a:solidFill>
                <a:latin typeface="+mj-lt"/>
              </a:rPr>
              <a:t>The Mental Health Budget was increased by $10,000 in 2024 with unspent funds going to a health reserve fund </a:t>
            </a:r>
          </a:p>
        </p:txBody>
      </p:sp>
      <p:pic>
        <p:nvPicPr>
          <p:cNvPr id="30" name="Picture 29">
            <a:extLst>
              <a:ext uri="{FF2B5EF4-FFF2-40B4-BE49-F238E27FC236}">
                <a16:creationId xmlns:a16="http://schemas.microsoft.com/office/drawing/2014/main" id="{79C11E01-8328-9A88-A181-B446A9293239}"/>
              </a:ext>
            </a:extLst>
          </p:cNvPr>
          <p:cNvPicPr>
            <a:picLocks noChangeAspect="1"/>
          </p:cNvPicPr>
          <p:nvPr/>
        </p:nvPicPr>
        <p:blipFill>
          <a:blip r:embed="rId12"/>
          <a:stretch>
            <a:fillRect/>
          </a:stretch>
        </p:blipFill>
        <p:spPr>
          <a:xfrm>
            <a:off x="9028107" y="5691549"/>
            <a:ext cx="1603387" cy="731583"/>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1484622"/>
            <a:ext cx="2596515" cy="4859655"/>
            <a:chOff x="0" y="1484622"/>
            <a:chExt cx="2596515" cy="4859655"/>
          </a:xfrm>
        </p:grpSpPr>
        <p:pic>
          <p:nvPicPr>
            <p:cNvPr id="3" name="object 3"/>
            <p:cNvPicPr/>
            <p:nvPr/>
          </p:nvPicPr>
          <p:blipFill>
            <a:blip r:embed="rId2" cstate="print"/>
            <a:stretch>
              <a:fillRect/>
            </a:stretch>
          </p:blipFill>
          <p:spPr>
            <a:xfrm>
              <a:off x="460491" y="1484622"/>
              <a:ext cx="1491815" cy="1670831"/>
            </a:xfrm>
            <a:prstGeom prst="rect">
              <a:avLst/>
            </a:prstGeom>
          </p:spPr>
        </p:pic>
        <p:pic>
          <p:nvPicPr>
            <p:cNvPr id="4" name="object 4"/>
            <p:cNvPicPr/>
            <p:nvPr/>
          </p:nvPicPr>
          <p:blipFill>
            <a:blip r:embed="rId3" cstate="print"/>
            <a:stretch>
              <a:fillRect/>
            </a:stretch>
          </p:blipFill>
          <p:spPr>
            <a:xfrm>
              <a:off x="158039" y="3155459"/>
              <a:ext cx="2438055" cy="1295737"/>
            </a:xfrm>
            <a:prstGeom prst="rect">
              <a:avLst/>
            </a:prstGeom>
          </p:spPr>
        </p:pic>
        <p:pic>
          <p:nvPicPr>
            <p:cNvPr id="5" name="object 5"/>
            <p:cNvPicPr/>
            <p:nvPr/>
          </p:nvPicPr>
          <p:blipFill>
            <a:blip r:embed="rId4" cstate="print"/>
            <a:stretch>
              <a:fillRect/>
            </a:stretch>
          </p:blipFill>
          <p:spPr>
            <a:xfrm>
              <a:off x="0" y="4451210"/>
              <a:ext cx="2596095" cy="630821"/>
            </a:xfrm>
            <a:prstGeom prst="rect">
              <a:avLst/>
            </a:prstGeom>
          </p:spPr>
        </p:pic>
        <p:pic>
          <p:nvPicPr>
            <p:cNvPr id="6" name="object 6"/>
            <p:cNvPicPr/>
            <p:nvPr/>
          </p:nvPicPr>
          <p:blipFill>
            <a:blip r:embed="rId5" cstate="print"/>
            <a:stretch>
              <a:fillRect/>
            </a:stretch>
          </p:blipFill>
          <p:spPr>
            <a:xfrm>
              <a:off x="234760" y="5082036"/>
              <a:ext cx="2054446" cy="630817"/>
            </a:xfrm>
            <a:prstGeom prst="rect">
              <a:avLst/>
            </a:prstGeom>
          </p:spPr>
        </p:pic>
        <p:pic>
          <p:nvPicPr>
            <p:cNvPr id="7" name="object 7"/>
            <p:cNvPicPr/>
            <p:nvPr/>
          </p:nvPicPr>
          <p:blipFill>
            <a:blip r:embed="rId6" cstate="print"/>
            <a:stretch>
              <a:fillRect/>
            </a:stretch>
          </p:blipFill>
          <p:spPr>
            <a:xfrm>
              <a:off x="234760" y="5712866"/>
              <a:ext cx="2071495" cy="630821"/>
            </a:xfrm>
            <a:prstGeom prst="rect">
              <a:avLst/>
            </a:prstGeom>
          </p:spPr>
        </p:pic>
        <p:pic>
          <p:nvPicPr>
            <p:cNvPr id="8" name="object 8"/>
            <p:cNvPicPr/>
            <p:nvPr/>
          </p:nvPicPr>
          <p:blipFill>
            <a:blip r:embed="rId7" cstate="print"/>
            <a:stretch>
              <a:fillRect/>
            </a:stretch>
          </p:blipFill>
          <p:spPr>
            <a:xfrm>
              <a:off x="822359" y="1755826"/>
              <a:ext cx="835418" cy="835418"/>
            </a:xfrm>
            <a:prstGeom prst="rect">
              <a:avLst/>
            </a:prstGeom>
          </p:spPr>
        </p:pic>
      </p:grpSp>
      <p:pic>
        <p:nvPicPr>
          <p:cNvPr id="9" name="object 9"/>
          <p:cNvPicPr/>
          <p:nvPr/>
        </p:nvPicPr>
        <p:blipFill>
          <a:blip r:embed="rId8" cstate="print"/>
          <a:stretch>
            <a:fillRect/>
          </a:stretch>
        </p:blipFill>
        <p:spPr>
          <a:xfrm>
            <a:off x="86445" y="126006"/>
            <a:ext cx="3538847" cy="1014181"/>
          </a:xfrm>
          <a:prstGeom prst="rect">
            <a:avLst/>
          </a:prstGeom>
        </p:spPr>
      </p:pic>
      <p:grpSp>
        <p:nvGrpSpPr>
          <p:cNvPr id="10" name="object 10"/>
          <p:cNvGrpSpPr/>
          <p:nvPr/>
        </p:nvGrpSpPr>
        <p:grpSpPr>
          <a:xfrm>
            <a:off x="8649434" y="4648130"/>
            <a:ext cx="2259330" cy="2216785"/>
            <a:chOff x="8649434" y="4648130"/>
            <a:chExt cx="2259330" cy="2216785"/>
          </a:xfrm>
        </p:grpSpPr>
        <p:pic>
          <p:nvPicPr>
            <p:cNvPr id="11" name="object 11"/>
            <p:cNvPicPr/>
            <p:nvPr/>
          </p:nvPicPr>
          <p:blipFill>
            <a:blip r:embed="rId9" cstate="print"/>
            <a:stretch>
              <a:fillRect/>
            </a:stretch>
          </p:blipFill>
          <p:spPr>
            <a:xfrm>
              <a:off x="8655773" y="4665713"/>
              <a:ext cx="2246058" cy="2192286"/>
            </a:xfrm>
            <a:prstGeom prst="rect">
              <a:avLst/>
            </a:prstGeom>
          </p:spPr>
        </p:pic>
        <p:sp>
          <p:nvSpPr>
            <p:cNvPr id="12" name="object 12"/>
            <p:cNvSpPr/>
            <p:nvPr/>
          </p:nvSpPr>
          <p:spPr>
            <a:xfrm>
              <a:off x="8655784" y="4665713"/>
              <a:ext cx="2246630" cy="2193290"/>
            </a:xfrm>
            <a:custGeom>
              <a:avLst/>
              <a:gdLst/>
              <a:ahLst/>
              <a:cxnLst/>
              <a:rect l="l" t="t" r="r" b="b"/>
              <a:pathLst>
                <a:path w="2246629" h="2193290">
                  <a:moveTo>
                    <a:pt x="0" y="1096390"/>
                  </a:moveTo>
                  <a:lnTo>
                    <a:pt x="1037" y="1048831"/>
                  </a:lnTo>
                  <a:lnTo>
                    <a:pt x="4122" y="1001789"/>
                  </a:lnTo>
                  <a:lnTo>
                    <a:pt x="9211" y="955306"/>
                  </a:lnTo>
                  <a:lnTo>
                    <a:pt x="16263" y="909423"/>
                  </a:lnTo>
                  <a:lnTo>
                    <a:pt x="25236" y="864180"/>
                  </a:lnTo>
                  <a:lnTo>
                    <a:pt x="36088" y="819620"/>
                  </a:lnTo>
                  <a:lnTo>
                    <a:pt x="48775" y="775783"/>
                  </a:lnTo>
                  <a:lnTo>
                    <a:pt x="63257" y="732710"/>
                  </a:lnTo>
                  <a:lnTo>
                    <a:pt x="79491" y="690443"/>
                  </a:lnTo>
                  <a:lnTo>
                    <a:pt x="97435" y="649022"/>
                  </a:lnTo>
                  <a:lnTo>
                    <a:pt x="117047" y="608490"/>
                  </a:lnTo>
                  <a:lnTo>
                    <a:pt x="138284" y="568886"/>
                  </a:lnTo>
                  <a:lnTo>
                    <a:pt x="161105" y="530252"/>
                  </a:lnTo>
                  <a:lnTo>
                    <a:pt x="185467" y="492629"/>
                  </a:lnTo>
                  <a:lnTo>
                    <a:pt x="211329" y="456059"/>
                  </a:lnTo>
                  <a:lnTo>
                    <a:pt x="238647" y="420582"/>
                  </a:lnTo>
                  <a:lnTo>
                    <a:pt x="267381" y="386240"/>
                  </a:lnTo>
                  <a:lnTo>
                    <a:pt x="297488" y="353073"/>
                  </a:lnTo>
                  <a:lnTo>
                    <a:pt x="328925" y="321124"/>
                  </a:lnTo>
                  <a:lnTo>
                    <a:pt x="361650" y="290432"/>
                  </a:lnTo>
                  <a:lnTo>
                    <a:pt x="395623" y="261040"/>
                  </a:lnTo>
                  <a:lnTo>
                    <a:pt x="430799" y="232988"/>
                  </a:lnTo>
                  <a:lnTo>
                    <a:pt x="467138" y="206317"/>
                  </a:lnTo>
                  <a:lnTo>
                    <a:pt x="504596" y="181069"/>
                  </a:lnTo>
                  <a:lnTo>
                    <a:pt x="543133" y="157284"/>
                  </a:lnTo>
                  <a:lnTo>
                    <a:pt x="582705" y="135004"/>
                  </a:lnTo>
                  <a:lnTo>
                    <a:pt x="623271" y="114271"/>
                  </a:lnTo>
                  <a:lnTo>
                    <a:pt x="664788" y="95124"/>
                  </a:lnTo>
                  <a:lnTo>
                    <a:pt x="707215" y="77606"/>
                  </a:lnTo>
                  <a:lnTo>
                    <a:pt x="750509" y="61757"/>
                  </a:lnTo>
                  <a:lnTo>
                    <a:pt x="794628" y="47618"/>
                  </a:lnTo>
                  <a:lnTo>
                    <a:pt x="839530" y="35232"/>
                  </a:lnTo>
                  <a:lnTo>
                    <a:pt x="885172" y="24638"/>
                  </a:lnTo>
                  <a:lnTo>
                    <a:pt x="931514" y="15878"/>
                  </a:lnTo>
                  <a:lnTo>
                    <a:pt x="978511" y="8993"/>
                  </a:lnTo>
                  <a:lnTo>
                    <a:pt x="1026123" y="4024"/>
                  </a:lnTo>
                  <a:lnTo>
                    <a:pt x="1074308" y="1012"/>
                  </a:lnTo>
                  <a:lnTo>
                    <a:pt x="1123022" y="0"/>
                  </a:lnTo>
                  <a:lnTo>
                    <a:pt x="1171737" y="1012"/>
                  </a:lnTo>
                  <a:lnTo>
                    <a:pt x="1219921" y="4024"/>
                  </a:lnTo>
                  <a:lnTo>
                    <a:pt x="1267533" y="8993"/>
                  </a:lnTo>
                  <a:lnTo>
                    <a:pt x="1314531" y="15878"/>
                  </a:lnTo>
                  <a:lnTo>
                    <a:pt x="1360873" y="24638"/>
                  </a:lnTo>
                  <a:lnTo>
                    <a:pt x="1406515" y="35232"/>
                  </a:lnTo>
                  <a:lnTo>
                    <a:pt x="1451417" y="47618"/>
                  </a:lnTo>
                  <a:lnTo>
                    <a:pt x="1495536" y="61757"/>
                  </a:lnTo>
                  <a:lnTo>
                    <a:pt x="1538830" y="77606"/>
                  </a:lnTo>
                  <a:lnTo>
                    <a:pt x="1581257" y="95124"/>
                  </a:lnTo>
                  <a:lnTo>
                    <a:pt x="1622774" y="114271"/>
                  </a:lnTo>
                  <a:lnTo>
                    <a:pt x="1663340" y="135004"/>
                  </a:lnTo>
                  <a:lnTo>
                    <a:pt x="1702912" y="157284"/>
                  </a:lnTo>
                  <a:lnTo>
                    <a:pt x="1741448" y="181069"/>
                  </a:lnTo>
                  <a:lnTo>
                    <a:pt x="1778907" y="206317"/>
                  </a:lnTo>
                  <a:lnTo>
                    <a:pt x="1815246" y="232988"/>
                  </a:lnTo>
                  <a:lnTo>
                    <a:pt x="1850422" y="261040"/>
                  </a:lnTo>
                  <a:lnTo>
                    <a:pt x="1884394" y="290432"/>
                  </a:lnTo>
                  <a:lnTo>
                    <a:pt x="1917120" y="321124"/>
                  </a:lnTo>
                  <a:lnTo>
                    <a:pt x="1948557" y="353073"/>
                  </a:lnTo>
                  <a:lnTo>
                    <a:pt x="1978664" y="386240"/>
                  </a:lnTo>
                  <a:lnTo>
                    <a:pt x="2007397" y="420582"/>
                  </a:lnTo>
                  <a:lnTo>
                    <a:pt x="2034716" y="456059"/>
                  </a:lnTo>
                  <a:lnTo>
                    <a:pt x="2060577" y="492629"/>
                  </a:lnTo>
                  <a:lnTo>
                    <a:pt x="2084940" y="530252"/>
                  </a:lnTo>
                  <a:lnTo>
                    <a:pt x="2107761" y="568886"/>
                  </a:lnTo>
                  <a:lnTo>
                    <a:pt x="2128998" y="608490"/>
                  </a:lnTo>
                  <a:lnTo>
                    <a:pt x="2148610" y="649022"/>
                  </a:lnTo>
                  <a:lnTo>
                    <a:pt x="2166554" y="690443"/>
                  </a:lnTo>
                  <a:lnTo>
                    <a:pt x="2182788" y="732710"/>
                  </a:lnTo>
                  <a:lnTo>
                    <a:pt x="2197270" y="775783"/>
                  </a:lnTo>
                  <a:lnTo>
                    <a:pt x="2209957" y="819620"/>
                  </a:lnTo>
                  <a:lnTo>
                    <a:pt x="2220809" y="864180"/>
                  </a:lnTo>
                  <a:lnTo>
                    <a:pt x="2229781" y="909423"/>
                  </a:lnTo>
                  <a:lnTo>
                    <a:pt x="2236834" y="955306"/>
                  </a:lnTo>
                  <a:lnTo>
                    <a:pt x="2241923" y="1001789"/>
                  </a:lnTo>
                  <a:lnTo>
                    <a:pt x="2245008" y="1048831"/>
                  </a:lnTo>
                  <a:lnTo>
                    <a:pt x="2246045" y="1096390"/>
                  </a:lnTo>
                  <a:lnTo>
                    <a:pt x="2245008" y="1143950"/>
                  </a:lnTo>
                  <a:lnTo>
                    <a:pt x="2241923" y="1190992"/>
                  </a:lnTo>
                  <a:lnTo>
                    <a:pt x="2236834" y="1237475"/>
                  </a:lnTo>
                  <a:lnTo>
                    <a:pt x="2229781" y="1283358"/>
                  </a:lnTo>
                  <a:lnTo>
                    <a:pt x="2220809" y="1328601"/>
                  </a:lnTo>
                  <a:lnTo>
                    <a:pt x="2209957" y="1373161"/>
                  </a:lnTo>
                  <a:lnTo>
                    <a:pt x="2197270" y="1416998"/>
                  </a:lnTo>
                  <a:lnTo>
                    <a:pt x="2182788" y="1460071"/>
                  </a:lnTo>
                  <a:lnTo>
                    <a:pt x="2166554" y="1502338"/>
                  </a:lnTo>
                  <a:lnTo>
                    <a:pt x="2148610" y="1543759"/>
                  </a:lnTo>
                  <a:lnTo>
                    <a:pt x="2128998" y="1584291"/>
                  </a:lnTo>
                  <a:lnTo>
                    <a:pt x="2107761" y="1623895"/>
                  </a:lnTo>
                  <a:lnTo>
                    <a:pt x="2084940" y="1662529"/>
                  </a:lnTo>
                  <a:lnTo>
                    <a:pt x="2060577" y="1700152"/>
                  </a:lnTo>
                  <a:lnTo>
                    <a:pt x="2034716" y="1736722"/>
                  </a:lnTo>
                  <a:lnTo>
                    <a:pt x="2007397" y="1772199"/>
                  </a:lnTo>
                  <a:lnTo>
                    <a:pt x="1978664" y="1806541"/>
                  </a:lnTo>
                  <a:lnTo>
                    <a:pt x="1948557" y="1839708"/>
                  </a:lnTo>
                  <a:lnTo>
                    <a:pt x="1917120" y="1871657"/>
                  </a:lnTo>
                  <a:lnTo>
                    <a:pt x="1884394" y="1902349"/>
                  </a:lnTo>
                  <a:lnTo>
                    <a:pt x="1850422" y="1931741"/>
                  </a:lnTo>
                  <a:lnTo>
                    <a:pt x="1815246" y="1959793"/>
                  </a:lnTo>
                  <a:lnTo>
                    <a:pt x="1778907" y="1986464"/>
                  </a:lnTo>
                  <a:lnTo>
                    <a:pt x="1741448" y="2011712"/>
                  </a:lnTo>
                  <a:lnTo>
                    <a:pt x="1702912" y="2035497"/>
                  </a:lnTo>
                  <a:lnTo>
                    <a:pt x="1663340" y="2057777"/>
                  </a:lnTo>
                  <a:lnTo>
                    <a:pt x="1622774" y="2078510"/>
                  </a:lnTo>
                  <a:lnTo>
                    <a:pt x="1581257" y="2097657"/>
                  </a:lnTo>
                  <a:lnTo>
                    <a:pt x="1538830" y="2115175"/>
                  </a:lnTo>
                  <a:lnTo>
                    <a:pt x="1495536" y="2131024"/>
                  </a:lnTo>
                  <a:lnTo>
                    <a:pt x="1451417" y="2145163"/>
                  </a:lnTo>
                  <a:lnTo>
                    <a:pt x="1406515" y="2157549"/>
                  </a:lnTo>
                  <a:lnTo>
                    <a:pt x="1360873" y="2168143"/>
                  </a:lnTo>
                  <a:lnTo>
                    <a:pt x="1314531" y="2176903"/>
                  </a:lnTo>
                  <a:lnTo>
                    <a:pt x="1267533" y="2183788"/>
                  </a:lnTo>
                  <a:lnTo>
                    <a:pt x="1219921" y="2188757"/>
                  </a:lnTo>
                  <a:lnTo>
                    <a:pt x="1171737" y="2191769"/>
                  </a:lnTo>
                  <a:lnTo>
                    <a:pt x="1123022" y="2192781"/>
                  </a:lnTo>
                  <a:lnTo>
                    <a:pt x="1074308" y="2191769"/>
                  </a:lnTo>
                  <a:lnTo>
                    <a:pt x="1026123" y="2188757"/>
                  </a:lnTo>
                  <a:lnTo>
                    <a:pt x="978511" y="2183788"/>
                  </a:lnTo>
                  <a:lnTo>
                    <a:pt x="931514" y="2176903"/>
                  </a:lnTo>
                  <a:lnTo>
                    <a:pt x="885172" y="2168143"/>
                  </a:lnTo>
                  <a:lnTo>
                    <a:pt x="839530" y="2157549"/>
                  </a:lnTo>
                  <a:lnTo>
                    <a:pt x="794628" y="2145163"/>
                  </a:lnTo>
                  <a:lnTo>
                    <a:pt x="750509" y="2131024"/>
                  </a:lnTo>
                  <a:lnTo>
                    <a:pt x="707215" y="2115175"/>
                  </a:lnTo>
                  <a:lnTo>
                    <a:pt x="664788" y="2097657"/>
                  </a:lnTo>
                  <a:lnTo>
                    <a:pt x="623271" y="2078510"/>
                  </a:lnTo>
                  <a:lnTo>
                    <a:pt x="582705" y="2057777"/>
                  </a:lnTo>
                  <a:lnTo>
                    <a:pt x="543133" y="2035497"/>
                  </a:lnTo>
                  <a:lnTo>
                    <a:pt x="504596" y="2011712"/>
                  </a:lnTo>
                  <a:lnTo>
                    <a:pt x="467138" y="1986464"/>
                  </a:lnTo>
                  <a:lnTo>
                    <a:pt x="430799" y="1959793"/>
                  </a:lnTo>
                  <a:lnTo>
                    <a:pt x="395623" y="1931741"/>
                  </a:lnTo>
                  <a:lnTo>
                    <a:pt x="361650" y="1902349"/>
                  </a:lnTo>
                  <a:lnTo>
                    <a:pt x="328925" y="1871657"/>
                  </a:lnTo>
                  <a:lnTo>
                    <a:pt x="297488" y="1839708"/>
                  </a:lnTo>
                  <a:lnTo>
                    <a:pt x="267381" y="1806541"/>
                  </a:lnTo>
                  <a:lnTo>
                    <a:pt x="238647" y="1772199"/>
                  </a:lnTo>
                  <a:lnTo>
                    <a:pt x="211329" y="1736722"/>
                  </a:lnTo>
                  <a:lnTo>
                    <a:pt x="185467" y="1700152"/>
                  </a:lnTo>
                  <a:lnTo>
                    <a:pt x="161105" y="1662529"/>
                  </a:lnTo>
                  <a:lnTo>
                    <a:pt x="138284" y="1623895"/>
                  </a:lnTo>
                  <a:lnTo>
                    <a:pt x="117047" y="1584291"/>
                  </a:lnTo>
                  <a:lnTo>
                    <a:pt x="97435" y="1543759"/>
                  </a:lnTo>
                  <a:lnTo>
                    <a:pt x="79491" y="1502338"/>
                  </a:lnTo>
                  <a:lnTo>
                    <a:pt x="63257" y="1460071"/>
                  </a:lnTo>
                  <a:lnTo>
                    <a:pt x="48775" y="1416998"/>
                  </a:lnTo>
                  <a:lnTo>
                    <a:pt x="36088" y="1373161"/>
                  </a:lnTo>
                  <a:lnTo>
                    <a:pt x="25236" y="1328601"/>
                  </a:lnTo>
                  <a:lnTo>
                    <a:pt x="16263" y="1283358"/>
                  </a:lnTo>
                  <a:lnTo>
                    <a:pt x="9211" y="1237475"/>
                  </a:lnTo>
                  <a:lnTo>
                    <a:pt x="4122" y="1190992"/>
                  </a:lnTo>
                  <a:lnTo>
                    <a:pt x="1037" y="1143950"/>
                  </a:lnTo>
                  <a:lnTo>
                    <a:pt x="0" y="1096390"/>
                  </a:lnTo>
                  <a:close/>
                </a:path>
              </a:pathLst>
            </a:custGeom>
            <a:ln w="12700">
              <a:solidFill>
                <a:srgbClr val="162C51"/>
              </a:solidFill>
            </a:ln>
          </p:spPr>
          <p:txBody>
            <a:bodyPr wrap="square" lIns="0" tIns="0" rIns="0" bIns="0" rtlCol="0"/>
            <a:lstStyle/>
            <a:p>
              <a:endParaRPr/>
            </a:p>
          </p:txBody>
        </p:sp>
        <p:sp>
          <p:nvSpPr>
            <p:cNvPr id="13" name="object 13"/>
            <p:cNvSpPr/>
            <p:nvPr/>
          </p:nvSpPr>
          <p:spPr>
            <a:xfrm>
              <a:off x="9622334" y="4654480"/>
              <a:ext cx="279400" cy="1221740"/>
            </a:xfrm>
            <a:custGeom>
              <a:avLst/>
              <a:gdLst/>
              <a:ahLst/>
              <a:cxnLst/>
              <a:rect l="l" t="t" r="r" b="b"/>
              <a:pathLst>
                <a:path w="279400" h="1221739">
                  <a:moveTo>
                    <a:pt x="133210" y="0"/>
                  </a:moveTo>
                  <a:lnTo>
                    <a:pt x="0" y="145656"/>
                  </a:lnTo>
                  <a:lnTo>
                    <a:pt x="53454" y="143268"/>
                  </a:lnTo>
                  <a:lnTo>
                    <a:pt x="101549" y="1221219"/>
                  </a:lnTo>
                  <a:lnTo>
                    <a:pt x="273507" y="1213548"/>
                  </a:lnTo>
                  <a:lnTo>
                    <a:pt x="225412" y="135597"/>
                  </a:lnTo>
                  <a:lnTo>
                    <a:pt x="278853" y="133210"/>
                  </a:lnTo>
                  <a:lnTo>
                    <a:pt x="133210" y="0"/>
                  </a:lnTo>
                  <a:close/>
                </a:path>
              </a:pathLst>
            </a:custGeom>
            <a:solidFill>
              <a:srgbClr val="FFFF00"/>
            </a:solidFill>
          </p:spPr>
          <p:txBody>
            <a:bodyPr wrap="square" lIns="0" tIns="0" rIns="0" bIns="0" rtlCol="0"/>
            <a:lstStyle/>
            <a:p>
              <a:endParaRPr/>
            </a:p>
          </p:txBody>
        </p:sp>
        <p:sp>
          <p:nvSpPr>
            <p:cNvPr id="14" name="object 14"/>
            <p:cNvSpPr/>
            <p:nvPr/>
          </p:nvSpPr>
          <p:spPr>
            <a:xfrm>
              <a:off x="9622335" y="4654480"/>
              <a:ext cx="279400" cy="1221740"/>
            </a:xfrm>
            <a:custGeom>
              <a:avLst/>
              <a:gdLst/>
              <a:ahLst/>
              <a:cxnLst/>
              <a:rect l="l" t="t" r="r" b="b"/>
              <a:pathLst>
                <a:path w="279400" h="1221739">
                  <a:moveTo>
                    <a:pt x="0" y="145656"/>
                  </a:moveTo>
                  <a:lnTo>
                    <a:pt x="133210" y="0"/>
                  </a:lnTo>
                  <a:lnTo>
                    <a:pt x="278853" y="133210"/>
                  </a:lnTo>
                  <a:lnTo>
                    <a:pt x="225412" y="135597"/>
                  </a:lnTo>
                  <a:lnTo>
                    <a:pt x="273507" y="1213548"/>
                  </a:lnTo>
                  <a:lnTo>
                    <a:pt x="101549" y="1221219"/>
                  </a:lnTo>
                  <a:lnTo>
                    <a:pt x="53454" y="143268"/>
                  </a:lnTo>
                  <a:lnTo>
                    <a:pt x="0" y="145656"/>
                  </a:lnTo>
                  <a:close/>
                </a:path>
              </a:pathLst>
            </a:custGeom>
            <a:ln w="12700">
              <a:solidFill>
                <a:srgbClr val="63300F"/>
              </a:solidFill>
            </a:ln>
          </p:spPr>
          <p:txBody>
            <a:bodyPr wrap="square" lIns="0" tIns="0" rIns="0" bIns="0" rtlCol="0"/>
            <a:lstStyle/>
            <a:p>
              <a:endParaRPr/>
            </a:p>
          </p:txBody>
        </p:sp>
      </p:grpSp>
      <p:sp>
        <p:nvSpPr>
          <p:cNvPr id="15" name="object 15"/>
          <p:cNvSpPr txBox="1"/>
          <p:nvPr/>
        </p:nvSpPr>
        <p:spPr>
          <a:xfrm>
            <a:off x="10716771" y="4841236"/>
            <a:ext cx="421005" cy="299720"/>
          </a:xfrm>
          <a:prstGeom prst="rect">
            <a:avLst/>
          </a:prstGeom>
        </p:spPr>
        <p:txBody>
          <a:bodyPr vert="horz" wrap="square" lIns="0" tIns="12700" rIns="0" bIns="0" rtlCol="0">
            <a:spAutoFit/>
          </a:bodyPr>
          <a:lstStyle/>
          <a:p>
            <a:pPr marL="12700">
              <a:lnSpc>
                <a:spcPct val="100000"/>
              </a:lnSpc>
              <a:spcBef>
                <a:spcPts val="100"/>
              </a:spcBef>
            </a:pPr>
            <a:r>
              <a:rPr sz="1800" spc="-25" dirty="0">
                <a:latin typeface="Calibri"/>
                <a:cs typeface="Calibri"/>
              </a:rPr>
              <a:t>75%</a:t>
            </a:r>
            <a:endParaRPr sz="1800">
              <a:latin typeface="Calibri"/>
              <a:cs typeface="Calibri"/>
            </a:endParaRPr>
          </a:p>
        </p:txBody>
      </p:sp>
      <p:sp>
        <p:nvSpPr>
          <p:cNvPr id="16" name="object 16"/>
          <p:cNvSpPr txBox="1"/>
          <p:nvPr/>
        </p:nvSpPr>
        <p:spPr>
          <a:xfrm>
            <a:off x="8283553" y="4837350"/>
            <a:ext cx="421005" cy="299720"/>
          </a:xfrm>
          <a:prstGeom prst="rect">
            <a:avLst/>
          </a:prstGeom>
        </p:spPr>
        <p:txBody>
          <a:bodyPr vert="horz" wrap="square" lIns="0" tIns="12700" rIns="0" bIns="0" rtlCol="0">
            <a:spAutoFit/>
          </a:bodyPr>
          <a:lstStyle/>
          <a:p>
            <a:pPr marL="12700">
              <a:lnSpc>
                <a:spcPct val="100000"/>
              </a:lnSpc>
              <a:spcBef>
                <a:spcPts val="100"/>
              </a:spcBef>
            </a:pPr>
            <a:r>
              <a:rPr sz="1800" spc="-25" dirty="0">
                <a:latin typeface="Calibri"/>
                <a:cs typeface="Calibri"/>
              </a:rPr>
              <a:t>25%</a:t>
            </a:r>
            <a:endParaRPr sz="1800">
              <a:latin typeface="Calibri"/>
              <a:cs typeface="Calibri"/>
            </a:endParaRPr>
          </a:p>
        </p:txBody>
      </p:sp>
      <p:grpSp>
        <p:nvGrpSpPr>
          <p:cNvPr id="17" name="object 17"/>
          <p:cNvGrpSpPr/>
          <p:nvPr/>
        </p:nvGrpSpPr>
        <p:grpSpPr>
          <a:xfrm>
            <a:off x="7597723" y="5796254"/>
            <a:ext cx="4053204" cy="1068705"/>
            <a:chOff x="7597723" y="5796254"/>
            <a:chExt cx="4053204" cy="1068705"/>
          </a:xfrm>
        </p:grpSpPr>
        <p:sp>
          <p:nvSpPr>
            <p:cNvPr id="18" name="object 18"/>
            <p:cNvSpPr/>
            <p:nvPr/>
          </p:nvSpPr>
          <p:spPr>
            <a:xfrm>
              <a:off x="7604086" y="5802604"/>
              <a:ext cx="4040504" cy="1056005"/>
            </a:xfrm>
            <a:custGeom>
              <a:avLst/>
              <a:gdLst/>
              <a:ahLst/>
              <a:cxnLst/>
              <a:rect l="l" t="t" r="r" b="b"/>
              <a:pathLst>
                <a:path w="4040504" h="1056004">
                  <a:moveTo>
                    <a:pt x="4040428" y="0"/>
                  </a:moveTo>
                  <a:lnTo>
                    <a:pt x="0" y="0"/>
                  </a:lnTo>
                  <a:lnTo>
                    <a:pt x="0" y="1055395"/>
                  </a:lnTo>
                  <a:lnTo>
                    <a:pt x="4040428" y="1055395"/>
                  </a:lnTo>
                  <a:lnTo>
                    <a:pt x="4040428" y="0"/>
                  </a:lnTo>
                  <a:close/>
                </a:path>
              </a:pathLst>
            </a:custGeom>
            <a:solidFill>
              <a:srgbClr val="FFFFFF"/>
            </a:solidFill>
          </p:spPr>
          <p:txBody>
            <a:bodyPr wrap="square" lIns="0" tIns="0" rIns="0" bIns="0" rtlCol="0"/>
            <a:lstStyle/>
            <a:p>
              <a:endParaRPr/>
            </a:p>
          </p:txBody>
        </p:sp>
        <p:sp>
          <p:nvSpPr>
            <p:cNvPr id="19" name="object 19"/>
            <p:cNvSpPr/>
            <p:nvPr/>
          </p:nvSpPr>
          <p:spPr>
            <a:xfrm>
              <a:off x="7604073" y="5802604"/>
              <a:ext cx="4040504" cy="1056005"/>
            </a:xfrm>
            <a:custGeom>
              <a:avLst/>
              <a:gdLst/>
              <a:ahLst/>
              <a:cxnLst/>
              <a:rect l="l" t="t" r="r" b="b"/>
              <a:pathLst>
                <a:path w="4040504" h="1056004">
                  <a:moveTo>
                    <a:pt x="0" y="1055395"/>
                  </a:moveTo>
                  <a:lnTo>
                    <a:pt x="0" y="0"/>
                  </a:lnTo>
                  <a:lnTo>
                    <a:pt x="4040428" y="0"/>
                  </a:lnTo>
                  <a:lnTo>
                    <a:pt x="4040428" y="1055395"/>
                  </a:lnTo>
                </a:path>
              </a:pathLst>
            </a:custGeom>
            <a:ln w="12700">
              <a:solidFill>
                <a:srgbClr val="FFFFFF"/>
              </a:solidFill>
            </a:ln>
          </p:spPr>
          <p:txBody>
            <a:bodyPr wrap="square" lIns="0" tIns="0" rIns="0" bIns="0" rtlCol="0"/>
            <a:lstStyle/>
            <a:p>
              <a:endParaRPr/>
            </a:p>
          </p:txBody>
        </p:sp>
        <p:pic>
          <p:nvPicPr>
            <p:cNvPr id="20" name="object 20"/>
            <p:cNvPicPr/>
            <p:nvPr/>
          </p:nvPicPr>
          <p:blipFill>
            <a:blip r:embed="rId10" cstate="print"/>
            <a:stretch>
              <a:fillRect/>
            </a:stretch>
          </p:blipFill>
          <p:spPr>
            <a:xfrm>
              <a:off x="11049406" y="6155906"/>
              <a:ext cx="487717" cy="463328"/>
            </a:xfrm>
            <a:prstGeom prst="rect">
              <a:avLst/>
            </a:prstGeom>
          </p:spPr>
        </p:pic>
      </p:grpSp>
      <p:pic>
        <p:nvPicPr>
          <p:cNvPr id="21" name="object 21"/>
          <p:cNvPicPr/>
          <p:nvPr/>
        </p:nvPicPr>
        <p:blipFill>
          <a:blip r:embed="rId11" cstate="print"/>
          <a:stretch>
            <a:fillRect/>
          </a:stretch>
        </p:blipFill>
        <p:spPr>
          <a:xfrm>
            <a:off x="3289933" y="63412"/>
            <a:ext cx="7964538" cy="4216512"/>
          </a:xfrm>
          <a:prstGeom prst="rect">
            <a:avLst/>
          </a:prstGeom>
        </p:spPr>
      </p:pic>
      <p:sp>
        <p:nvSpPr>
          <p:cNvPr id="22" name="object 22"/>
          <p:cNvSpPr txBox="1"/>
          <p:nvPr/>
        </p:nvSpPr>
        <p:spPr>
          <a:xfrm>
            <a:off x="3420321" y="79551"/>
            <a:ext cx="7703762" cy="2593659"/>
          </a:xfrm>
          <a:prstGeom prst="rect">
            <a:avLst/>
          </a:prstGeom>
        </p:spPr>
        <p:txBody>
          <a:bodyPr vert="horz" wrap="square" lIns="0" tIns="104775" rIns="0" bIns="0" rtlCol="0">
            <a:spAutoFit/>
          </a:bodyPr>
          <a:lstStyle/>
          <a:p>
            <a:pPr marL="2301240">
              <a:lnSpc>
                <a:spcPct val="100000"/>
              </a:lnSpc>
              <a:spcBef>
                <a:spcPts val="825"/>
              </a:spcBef>
            </a:pPr>
            <a:r>
              <a:rPr sz="1800" dirty="0">
                <a:latin typeface="Calibri"/>
                <a:cs typeface="Calibri"/>
              </a:rPr>
              <a:t>2024</a:t>
            </a:r>
            <a:r>
              <a:rPr sz="1800" spc="-50" dirty="0">
                <a:latin typeface="Calibri"/>
                <a:cs typeface="Calibri"/>
              </a:rPr>
              <a:t> </a:t>
            </a:r>
            <a:r>
              <a:rPr sz="1800" spc="-10" dirty="0">
                <a:latin typeface="Calibri"/>
                <a:cs typeface="Calibri"/>
              </a:rPr>
              <a:t>Workplan</a:t>
            </a:r>
            <a:r>
              <a:rPr sz="1800" spc="-55" dirty="0">
                <a:latin typeface="Calibri"/>
                <a:cs typeface="Calibri"/>
              </a:rPr>
              <a:t> </a:t>
            </a:r>
            <a:r>
              <a:rPr sz="1800" spc="-10" dirty="0">
                <a:latin typeface="Calibri"/>
                <a:cs typeface="Calibri"/>
              </a:rPr>
              <a:t>Activities</a:t>
            </a:r>
            <a:endParaRPr lang="en-CA" spc="-10" dirty="0">
              <a:latin typeface="Calibri"/>
              <a:cs typeface="Calibri"/>
            </a:endParaRPr>
          </a:p>
          <a:p>
            <a:pPr marL="12700" marR="214629">
              <a:lnSpc>
                <a:spcPct val="100000"/>
              </a:lnSpc>
              <a:spcBef>
                <a:spcPts val="720"/>
              </a:spcBef>
            </a:pPr>
            <a:r>
              <a:rPr lang="en-CA" sz="1100" b="1" dirty="0">
                <a:latin typeface="Calibri"/>
                <a:cs typeface="Calibri"/>
              </a:rPr>
              <a:t>Previously Reported:</a:t>
            </a:r>
          </a:p>
          <a:p>
            <a:pPr marL="12700" marR="214629">
              <a:lnSpc>
                <a:spcPct val="100000"/>
              </a:lnSpc>
              <a:spcBef>
                <a:spcPts val="720"/>
              </a:spcBef>
            </a:pPr>
            <a:r>
              <a:rPr sz="1100" dirty="0">
                <a:latin typeface="Calibri"/>
                <a:cs typeface="Calibri"/>
              </a:rPr>
              <a:t>Develop</a:t>
            </a:r>
            <a:r>
              <a:rPr sz="1100" spc="-45" dirty="0">
                <a:latin typeface="Calibri"/>
                <a:cs typeface="Calibri"/>
              </a:rPr>
              <a:t> </a:t>
            </a:r>
            <a:r>
              <a:rPr sz="1100" dirty="0">
                <a:latin typeface="Calibri"/>
                <a:cs typeface="Calibri"/>
              </a:rPr>
              <a:t>a</a:t>
            </a:r>
            <a:r>
              <a:rPr sz="1100" spc="-45" dirty="0">
                <a:latin typeface="Calibri"/>
                <a:cs typeface="Calibri"/>
              </a:rPr>
              <a:t> </a:t>
            </a:r>
            <a:r>
              <a:rPr sz="1100" dirty="0">
                <a:latin typeface="Calibri"/>
                <a:cs typeface="Calibri"/>
              </a:rPr>
              <a:t>detailed</a:t>
            </a:r>
            <a:r>
              <a:rPr sz="1100" spc="-45" dirty="0">
                <a:latin typeface="Calibri"/>
                <a:cs typeface="Calibri"/>
              </a:rPr>
              <a:t> </a:t>
            </a:r>
            <a:r>
              <a:rPr sz="1100" dirty="0">
                <a:latin typeface="Calibri"/>
                <a:cs typeface="Calibri"/>
              </a:rPr>
              <a:t>project</a:t>
            </a:r>
            <a:r>
              <a:rPr sz="1100" spc="-50" dirty="0">
                <a:latin typeface="Calibri"/>
                <a:cs typeface="Calibri"/>
              </a:rPr>
              <a:t> </a:t>
            </a:r>
            <a:r>
              <a:rPr sz="1100" dirty="0">
                <a:latin typeface="Calibri"/>
                <a:cs typeface="Calibri"/>
              </a:rPr>
              <a:t>plan</a:t>
            </a:r>
            <a:r>
              <a:rPr sz="1100" spc="-45" dirty="0">
                <a:latin typeface="Calibri"/>
                <a:cs typeface="Calibri"/>
              </a:rPr>
              <a:t> </a:t>
            </a:r>
            <a:r>
              <a:rPr sz="1100" dirty="0">
                <a:latin typeface="Calibri"/>
                <a:cs typeface="Calibri"/>
              </a:rPr>
              <a:t>that</a:t>
            </a:r>
            <a:r>
              <a:rPr sz="1100" spc="-55" dirty="0">
                <a:latin typeface="Calibri"/>
                <a:cs typeface="Calibri"/>
              </a:rPr>
              <a:t> </a:t>
            </a:r>
            <a:r>
              <a:rPr sz="1100" dirty="0">
                <a:latin typeface="Calibri"/>
                <a:cs typeface="Calibri"/>
              </a:rPr>
              <a:t>includes</a:t>
            </a:r>
            <a:r>
              <a:rPr sz="1100" spc="-45" dirty="0">
                <a:latin typeface="Calibri"/>
                <a:cs typeface="Calibri"/>
              </a:rPr>
              <a:t> </a:t>
            </a:r>
            <a:r>
              <a:rPr sz="1100" dirty="0">
                <a:latin typeface="Calibri"/>
                <a:cs typeface="Calibri"/>
              </a:rPr>
              <a:t>timelines,</a:t>
            </a:r>
            <a:r>
              <a:rPr sz="1100" spc="-50" dirty="0">
                <a:latin typeface="Calibri"/>
                <a:cs typeface="Calibri"/>
              </a:rPr>
              <a:t> </a:t>
            </a:r>
            <a:r>
              <a:rPr sz="1100" dirty="0">
                <a:latin typeface="Calibri"/>
                <a:cs typeface="Calibri"/>
              </a:rPr>
              <a:t>milestones,</a:t>
            </a:r>
            <a:r>
              <a:rPr sz="1100" spc="-45" dirty="0">
                <a:latin typeface="Calibri"/>
                <a:cs typeface="Calibri"/>
              </a:rPr>
              <a:t> </a:t>
            </a:r>
            <a:r>
              <a:rPr sz="1100" dirty="0">
                <a:latin typeface="Calibri"/>
                <a:cs typeface="Calibri"/>
              </a:rPr>
              <a:t>and</a:t>
            </a:r>
            <a:r>
              <a:rPr sz="1100" spc="-55" dirty="0">
                <a:latin typeface="Calibri"/>
                <a:cs typeface="Calibri"/>
              </a:rPr>
              <a:t> </a:t>
            </a:r>
            <a:r>
              <a:rPr sz="1100" dirty="0">
                <a:latin typeface="Calibri"/>
                <a:cs typeface="Calibri"/>
              </a:rPr>
              <a:t>a</a:t>
            </a:r>
            <a:r>
              <a:rPr sz="1100" spc="-45" dirty="0">
                <a:latin typeface="Calibri"/>
                <a:cs typeface="Calibri"/>
              </a:rPr>
              <a:t> </a:t>
            </a:r>
            <a:r>
              <a:rPr sz="1100" spc="-10" dirty="0">
                <a:latin typeface="Calibri"/>
                <a:cs typeface="Calibri"/>
              </a:rPr>
              <a:t>budget estimate</a:t>
            </a:r>
            <a:r>
              <a:rPr sz="1100" spc="-35" dirty="0">
                <a:latin typeface="Calibri"/>
                <a:cs typeface="Calibri"/>
              </a:rPr>
              <a:t> </a:t>
            </a:r>
            <a:r>
              <a:rPr sz="1100" dirty="0">
                <a:latin typeface="Calibri"/>
                <a:cs typeface="Calibri"/>
              </a:rPr>
              <a:t>for</a:t>
            </a:r>
            <a:r>
              <a:rPr sz="1100" spc="-35" dirty="0">
                <a:latin typeface="Calibri"/>
                <a:cs typeface="Calibri"/>
              </a:rPr>
              <a:t> </a:t>
            </a:r>
            <a:r>
              <a:rPr sz="1100" dirty="0">
                <a:latin typeface="Calibri"/>
                <a:cs typeface="Calibri"/>
              </a:rPr>
              <a:t>the</a:t>
            </a:r>
            <a:r>
              <a:rPr sz="1100" spc="-15" dirty="0">
                <a:latin typeface="Calibri"/>
                <a:cs typeface="Calibri"/>
              </a:rPr>
              <a:t> </a:t>
            </a:r>
            <a:r>
              <a:rPr sz="1100" spc="-10" dirty="0">
                <a:latin typeface="Calibri"/>
                <a:cs typeface="Calibri"/>
              </a:rPr>
              <a:t>construction</a:t>
            </a:r>
            <a:r>
              <a:rPr sz="1100" spc="-5" dirty="0">
                <a:latin typeface="Calibri"/>
                <a:cs typeface="Calibri"/>
              </a:rPr>
              <a:t> </a:t>
            </a:r>
            <a:r>
              <a:rPr sz="1100" dirty="0">
                <a:latin typeface="Calibri"/>
                <a:cs typeface="Calibri"/>
              </a:rPr>
              <a:t>of</a:t>
            </a:r>
            <a:r>
              <a:rPr sz="1100" spc="-30" dirty="0">
                <a:latin typeface="Calibri"/>
                <a:cs typeface="Calibri"/>
              </a:rPr>
              <a:t> </a:t>
            </a:r>
            <a:r>
              <a:rPr sz="1100" dirty="0">
                <a:latin typeface="Calibri"/>
                <a:cs typeface="Calibri"/>
              </a:rPr>
              <a:t>the</a:t>
            </a:r>
            <a:r>
              <a:rPr sz="1100" spc="-20" dirty="0">
                <a:latin typeface="Calibri"/>
                <a:cs typeface="Calibri"/>
              </a:rPr>
              <a:t> </a:t>
            </a:r>
            <a:r>
              <a:rPr sz="1100" dirty="0">
                <a:latin typeface="Calibri"/>
                <a:cs typeface="Calibri"/>
              </a:rPr>
              <a:t>new</a:t>
            </a:r>
            <a:r>
              <a:rPr sz="1100" spc="-25" dirty="0">
                <a:latin typeface="Calibri"/>
                <a:cs typeface="Calibri"/>
              </a:rPr>
              <a:t> </a:t>
            </a:r>
            <a:r>
              <a:rPr sz="1100" spc="-10" dirty="0">
                <a:latin typeface="Calibri"/>
                <a:cs typeface="Calibri"/>
              </a:rPr>
              <a:t>Firehall.</a:t>
            </a:r>
            <a:endParaRPr sz="1100" dirty="0">
              <a:latin typeface="Calibri"/>
              <a:cs typeface="Calibri"/>
            </a:endParaRPr>
          </a:p>
          <a:p>
            <a:pPr marL="12700" marR="5080" indent="-635">
              <a:lnSpc>
                <a:spcPct val="100000"/>
              </a:lnSpc>
              <a:spcBef>
                <a:spcPts val="2160"/>
              </a:spcBef>
            </a:pPr>
            <a:r>
              <a:rPr sz="1100" dirty="0">
                <a:latin typeface="Calibri"/>
                <a:cs typeface="Calibri"/>
              </a:rPr>
              <a:t>Engage</a:t>
            </a:r>
            <a:r>
              <a:rPr sz="1100" spc="-65" dirty="0">
                <a:latin typeface="Calibri"/>
                <a:cs typeface="Calibri"/>
              </a:rPr>
              <a:t> </a:t>
            </a:r>
            <a:r>
              <a:rPr sz="1100" dirty="0">
                <a:latin typeface="Calibri"/>
                <a:cs typeface="Calibri"/>
              </a:rPr>
              <a:t>with</a:t>
            </a:r>
            <a:r>
              <a:rPr sz="1100" spc="-40" dirty="0">
                <a:latin typeface="Calibri"/>
                <a:cs typeface="Calibri"/>
              </a:rPr>
              <a:t> </a:t>
            </a:r>
            <a:r>
              <a:rPr sz="1100" spc="-10" dirty="0">
                <a:latin typeface="Calibri"/>
                <a:cs typeface="Calibri"/>
              </a:rPr>
              <a:t>architectural</a:t>
            </a:r>
            <a:r>
              <a:rPr sz="1100" spc="-30" dirty="0">
                <a:latin typeface="Calibri"/>
                <a:cs typeface="Calibri"/>
              </a:rPr>
              <a:t> </a:t>
            </a:r>
            <a:r>
              <a:rPr sz="1100" dirty="0">
                <a:latin typeface="Calibri"/>
                <a:cs typeface="Calibri"/>
              </a:rPr>
              <a:t>ﬁrms</a:t>
            </a:r>
            <a:r>
              <a:rPr sz="1100" spc="-65" dirty="0">
                <a:latin typeface="Calibri"/>
                <a:cs typeface="Calibri"/>
              </a:rPr>
              <a:t> </a:t>
            </a:r>
            <a:r>
              <a:rPr sz="1100" dirty="0">
                <a:latin typeface="Calibri"/>
                <a:cs typeface="Calibri"/>
              </a:rPr>
              <a:t>and</a:t>
            </a:r>
            <a:r>
              <a:rPr sz="1100" spc="-45" dirty="0">
                <a:latin typeface="Calibri"/>
                <a:cs typeface="Calibri"/>
              </a:rPr>
              <a:t> </a:t>
            </a:r>
            <a:r>
              <a:rPr sz="1100" dirty="0">
                <a:latin typeface="Calibri"/>
                <a:cs typeface="Calibri"/>
              </a:rPr>
              <a:t>construction</a:t>
            </a:r>
            <a:r>
              <a:rPr sz="1100" spc="-30" dirty="0">
                <a:latin typeface="Calibri"/>
                <a:cs typeface="Calibri"/>
              </a:rPr>
              <a:t> </a:t>
            </a:r>
            <a:r>
              <a:rPr sz="1100" spc="-10" dirty="0">
                <a:latin typeface="Calibri"/>
                <a:cs typeface="Calibri"/>
              </a:rPr>
              <a:t>contractors</a:t>
            </a:r>
            <a:r>
              <a:rPr sz="1100" spc="-45" dirty="0">
                <a:latin typeface="Calibri"/>
                <a:cs typeface="Calibri"/>
              </a:rPr>
              <a:t> </a:t>
            </a:r>
            <a:r>
              <a:rPr sz="1100" dirty="0">
                <a:latin typeface="Calibri"/>
                <a:cs typeface="Calibri"/>
              </a:rPr>
              <a:t>through</a:t>
            </a:r>
            <a:r>
              <a:rPr sz="1100" spc="-55" dirty="0">
                <a:latin typeface="Calibri"/>
                <a:cs typeface="Calibri"/>
              </a:rPr>
              <a:t> </a:t>
            </a:r>
            <a:r>
              <a:rPr sz="1100" dirty="0">
                <a:latin typeface="Calibri"/>
                <a:cs typeface="Calibri"/>
              </a:rPr>
              <a:t>a</a:t>
            </a:r>
            <a:r>
              <a:rPr sz="1100" spc="-40" dirty="0">
                <a:latin typeface="Calibri"/>
                <a:cs typeface="Calibri"/>
              </a:rPr>
              <a:t> </a:t>
            </a:r>
            <a:r>
              <a:rPr sz="1100" spc="-10" dirty="0">
                <a:latin typeface="Calibri"/>
                <a:cs typeface="Calibri"/>
              </a:rPr>
              <a:t>competitive </a:t>
            </a:r>
            <a:r>
              <a:rPr sz="1100" dirty="0">
                <a:latin typeface="Calibri"/>
                <a:cs typeface="Calibri"/>
              </a:rPr>
              <a:t>bidding</a:t>
            </a:r>
            <a:r>
              <a:rPr sz="1100" spc="-30" dirty="0">
                <a:latin typeface="Calibri"/>
                <a:cs typeface="Calibri"/>
              </a:rPr>
              <a:t> </a:t>
            </a:r>
            <a:r>
              <a:rPr sz="1100" dirty="0">
                <a:latin typeface="Calibri"/>
                <a:cs typeface="Calibri"/>
              </a:rPr>
              <a:t>process</a:t>
            </a:r>
            <a:r>
              <a:rPr sz="1100" spc="-55" dirty="0">
                <a:latin typeface="Calibri"/>
                <a:cs typeface="Calibri"/>
              </a:rPr>
              <a:t> </a:t>
            </a:r>
            <a:r>
              <a:rPr sz="1100" dirty="0">
                <a:latin typeface="Calibri"/>
                <a:cs typeface="Calibri"/>
              </a:rPr>
              <a:t>to</a:t>
            </a:r>
            <a:r>
              <a:rPr sz="1100" spc="-50" dirty="0">
                <a:latin typeface="Calibri"/>
                <a:cs typeface="Calibri"/>
              </a:rPr>
              <a:t> </a:t>
            </a:r>
            <a:r>
              <a:rPr sz="1100" dirty="0">
                <a:latin typeface="Calibri"/>
                <a:cs typeface="Calibri"/>
              </a:rPr>
              <a:t>select</a:t>
            </a:r>
            <a:r>
              <a:rPr sz="1100" spc="-40" dirty="0">
                <a:latin typeface="Calibri"/>
                <a:cs typeface="Calibri"/>
              </a:rPr>
              <a:t> </a:t>
            </a:r>
            <a:r>
              <a:rPr sz="1100" dirty="0">
                <a:latin typeface="Calibri"/>
                <a:cs typeface="Calibri"/>
              </a:rPr>
              <a:t>the</a:t>
            </a:r>
            <a:r>
              <a:rPr sz="1100" spc="-45" dirty="0">
                <a:latin typeface="Calibri"/>
                <a:cs typeface="Calibri"/>
              </a:rPr>
              <a:t> </a:t>
            </a:r>
            <a:r>
              <a:rPr sz="1100" dirty="0">
                <a:latin typeface="Calibri"/>
                <a:cs typeface="Calibri"/>
              </a:rPr>
              <a:t>most</a:t>
            </a:r>
            <a:r>
              <a:rPr sz="1100" spc="-55" dirty="0">
                <a:latin typeface="Calibri"/>
                <a:cs typeface="Calibri"/>
              </a:rPr>
              <a:t> </a:t>
            </a:r>
            <a:r>
              <a:rPr sz="1100" dirty="0">
                <a:latin typeface="Calibri"/>
                <a:cs typeface="Calibri"/>
              </a:rPr>
              <a:t>suitable</a:t>
            </a:r>
            <a:r>
              <a:rPr sz="1100" spc="-35" dirty="0">
                <a:latin typeface="Calibri"/>
                <a:cs typeface="Calibri"/>
              </a:rPr>
              <a:t> </a:t>
            </a:r>
            <a:r>
              <a:rPr sz="1100" dirty="0">
                <a:latin typeface="Calibri"/>
                <a:cs typeface="Calibri"/>
              </a:rPr>
              <a:t>partners</a:t>
            </a:r>
            <a:r>
              <a:rPr sz="1100" spc="-35" dirty="0">
                <a:latin typeface="Calibri"/>
                <a:cs typeface="Calibri"/>
              </a:rPr>
              <a:t> </a:t>
            </a:r>
            <a:r>
              <a:rPr sz="1100" dirty="0">
                <a:latin typeface="Calibri"/>
                <a:cs typeface="Calibri"/>
              </a:rPr>
              <a:t>for</a:t>
            </a:r>
            <a:r>
              <a:rPr sz="1100" spc="-55" dirty="0">
                <a:latin typeface="Calibri"/>
                <a:cs typeface="Calibri"/>
              </a:rPr>
              <a:t> </a:t>
            </a:r>
            <a:r>
              <a:rPr sz="1100" dirty="0">
                <a:latin typeface="Calibri"/>
                <a:cs typeface="Calibri"/>
              </a:rPr>
              <a:t>the</a:t>
            </a:r>
            <a:r>
              <a:rPr sz="1100" spc="-35" dirty="0">
                <a:latin typeface="Calibri"/>
                <a:cs typeface="Calibri"/>
              </a:rPr>
              <a:t> </a:t>
            </a:r>
            <a:r>
              <a:rPr sz="1100" spc="-10" dirty="0">
                <a:latin typeface="Calibri"/>
                <a:cs typeface="Calibri"/>
              </a:rPr>
              <a:t>project.</a:t>
            </a:r>
            <a:endParaRPr sz="1100" dirty="0">
              <a:latin typeface="Calibri"/>
              <a:cs typeface="Calibri"/>
            </a:endParaRPr>
          </a:p>
          <a:p>
            <a:pPr marL="12700" marR="157480">
              <a:lnSpc>
                <a:spcPct val="100000"/>
              </a:lnSpc>
              <a:spcBef>
                <a:spcPts val="2160"/>
              </a:spcBef>
            </a:pPr>
            <a:r>
              <a:rPr sz="1100" dirty="0">
                <a:latin typeface="Calibri"/>
                <a:cs typeface="Calibri"/>
              </a:rPr>
              <a:t>Regularly</a:t>
            </a:r>
            <a:r>
              <a:rPr sz="1100" spc="-50" dirty="0">
                <a:latin typeface="Calibri"/>
                <a:cs typeface="Calibri"/>
              </a:rPr>
              <a:t> </a:t>
            </a:r>
            <a:r>
              <a:rPr sz="1100" dirty="0">
                <a:latin typeface="Calibri"/>
                <a:cs typeface="Calibri"/>
              </a:rPr>
              <a:t>monitor</a:t>
            </a:r>
            <a:r>
              <a:rPr sz="1100" spc="-50" dirty="0">
                <a:latin typeface="Calibri"/>
                <a:cs typeface="Calibri"/>
              </a:rPr>
              <a:t> </a:t>
            </a:r>
            <a:r>
              <a:rPr sz="1100" dirty="0">
                <a:latin typeface="Calibri"/>
                <a:cs typeface="Calibri"/>
              </a:rPr>
              <a:t>and</a:t>
            </a:r>
            <a:r>
              <a:rPr sz="1100" spc="-50" dirty="0">
                <a:latin typeface="Calibri"/>
                <a:cs typeface="Calibri"/>
              </a:rPr>
              <a:t> </a:t>
            </a:r>
            <a:r>
              <a:rPr sz="1100" dirty="0">
                <a:latin typeface="Calibri"/>
                <a:cs typeface="Calibri"/>
              </a:rPr>
              <a:t>track</a:t>
            </a:r>
            <a:r>
              <a:rPr sz="1100" spc="-55" dirty="0">
                <a:latin typeface="Calibri"/>
                <a:cs typeface="Calibri"/>
              </a:rPr>
              <a:t> </a:t>
            </a:r>
            <a:r>
              <a:rPr sz="1100" spc="-10" dirty="0">
                <a:latin typeface="Calibri"/>
                <a:cs typeface="Calibri"/>
              </a:rPr>
              <a:t>progress</a:t>
            </a:r>
            <a:r>
              <a:rPr sz="1100" spc="-65" dirty="0">
                <a:latin typeface="Calibri"/>
                <a:cs typeface="Calibri"/>
              </a:rPr>
              <a:t> </a:t>
            </a:r>
            <a:r>
              <a:rPr sz="1100" dirty="0">
                <a:latin typeface="Calibri"/>
                <a:cs typeface="Calibri"/>
              </a:rPr>
              <a:t>during</a:t>
            </a:r>
            <a:r>
              <a:rPr sz="1100" spc="-45" dirty="0">
                <a:latin typeface="Calibri"/>
                <a:cs typeface="Calibri"/>
              </a:rPr>
              <a:t> </a:t>
            </a:r>
            <a:r>
              <a:rPr sz="1100" dirty="0">
                <a:latin typeface="Calibri"/>
                <a:cs typeface="Calibri"/>
              </a:rPr>
              <a:t>the</a:t>
            </a:r>
            <a:r>
              <a:rPr sz="1100" spc="-40" dirty="0">
                <a:latin typeface="Calibri"/>
                <a:cs typeface="Calibri"/>
              </a:rPr>
              <a:t> </a:t>
            </a:r>
            <a:r>
              <a:rPr sz="1100" dirty="0">
                <a:latin typeface="Calibri"/>
                <a:cs typeface="Calibri"/>
              </a:rPr>
              <a:t>construction</a:t>
            </a:r>
            <a:r>
              <a:rPr sz="1100" spc="-30" dirty="0">
                <a:latin typeface="Calibri"/>
                <a:cs typeface="Calibri"/>
              </a:rPr>
              <a:t> </a:t>
            </a:r>
            <a:r>
              <a:rPr sz="1100" dirty="0">
                <a:latin typeface="Calibri"/>
                <a:cs typeface="Calibri"/>
              </a:rPr>
              <a:t>phase</a:t>
            </a:r>
            <a:r>
              <a:rPr sz="1100" spc="-55" dirty="0">
                <a:latin typeface="Calibri"/>
                <a:cs typeface="Calibri"/>
              </a:rPr>
              <a:t> </a:t>
            </a:r>
            <a:r>
              <a:rPr sz="1100" dirty="0">
                <a:latin typeface="Calibri"/>
                <a:cs typeface="Calibri"/>
              </a:rPr>
              <a:t>to</a:t>
            </a:r>
            <a:r>
              <a:rPr sz="1100" spc="-55" dirty="0">
                <a:latin typeface="Calibri"/>
                <a:cs typeface="Calibri"/>
              </a:rPr>
              <a:t> </a:t>
            </a:r>
            <a:r>
              <a:rPr sz="1100" dirty="0">
                <a:latin typeface="Calibri"/>
                <a:cs typeface="Calibri"/>
              </a:rPr>
              <a:t>ensure</a:t>
            </a:r>
            <a:r>
              <a:rPr sz="1100" spc="-50" dirty="0">
                <a:latin typeface="Calibri"/>
                <a:cs typeface="Calibri"/>
              </a:rPr>
              <a:t> </a:t>
            </a:r>
            <a:r>
              <a:rPr sz="1100" spc="-25" dirty="0">
                <a:latin typeface="Calibri"/>
                <a:cs typeface="Calibri"/>
              </a:rPr>
              <a:t>the </a:t>
            </a:r>
            <a:r>
              <a:rPr sz="1100" dirty="0">
                <a:latin typeface="Calibri"/>
                <a:cs typeface="Calibri"/>
              </a:rPr>
              <a:t>project</a:t>
            </a:r>
            <a:r>
              <a:rPr sz="1100" spc="-50" dirty="0">
                <a:latin typeface="Calibri"/>
                <a:cs typeface="Calibri"/>
              </a:rPr>
              <a:t> </a:t>
            </a:r>
            <a:r>
              <a:rPr sz="1100" dirty="0">
                <a:latin typeface="Calibri"/>
                <a:cs typeface="Calibri"/>
              </a:rPr>
              <a:t>remains</a:t>
            </a:r>
            <a:r>
              <a:rPr sz="1100" spc="-40" dirty="0">
                <a:latin typeface="Calibri"/>
                <a:cs typeface="Calibri"/>
              </a:rPr>
              <a:t> </a:t>
            </a:r>
            <a:r>
              <a:rPr sz="1100" dirty="0">
                <a:latin typeface="Calibri"/>
                <a:cs typeface="Calibri"/>
              </a:rPr>
              <a:t>on</a:t>
            </a:r>
            <a:r>
              <a:rPr sz="1100" spc="-35" dirty="0">
                <a:latin typeface="Calibri"/>
                <a:cs typeface="Calibri"/>
              </a:rPr>
              <a:t> </a:t>
            </a:r>
            <a:r>
              <a:rPr sz="1100" dirty="0">
                <a:latin typeface="Calibri"/>
                <a:cs typeface="Calibri"/>
              </a:rPr>
              <a:t>schedule</a:t>
            </a:r>
            <a:r>
              <a:rPr sz="1100" spc="-30" dirty="0">
                <a:latin typeface="Calibri"/>
                <a:cs typeface="Calibri"/>
              </a:rPr>
              <a:t> </a:t>
            </a:r>
            <a:r>
              <a:rPr sz="1100" dirty="0">
                <a:latin typeface="Calibri"/>
                <a:cs typeface="Calibri"/>
              </a:rPr>
              <a:t>and</a:t>
            </a:r>
            <a:r>
              <a:rPr sz="1100" spc="-30" dirty="0">
                <a:latin typeface="Calibri"/>
                <a:cs typeface="Calibri"/>
              </a:rPr>
              <a:t> </a:t>
            </a:r>
            <a:r>
              <a:rPr sz="1100" dirty="0">
                <a:latin typeface="Calibri"/>
                <a:cs typeface="Calibri"/>
              </a:rPr>
              <a:t>within</a:t>
            </a:r>
            <a:r>
              <a:rPr sz="1100" spc="-25" dirty="0">
                <a:latin typeface="Calibri"/>
                <a:cs typeface="Calibri"/>
              </a:rPr>
              <a:t> </a:t>
            </a:r>
            <a:r>
              <a:rPr sz="1100" dirty="0">
                <a:latin typeface="Calibri"/>
                <a:cs typeface="Calibri"/>
              </a:rPr>
              <a:t>the</a:t>
            </a:r>
            <a:r>
              <a:rPr sz="1100" spc="-40" dirty="0">
                <a:latin typeface="Calibri"/>
                <a:cs typeface="Calibri"/>
              </a:rPr>
              <a:t> </a:t>
            </a:r>
            <a:r>
              <a:rPr sz="1100" spc="-10" dirty="0">
                <a:latin typeface="Calibri"/>
                <a:cs typeface="Calibri"/>
              </a:rPr>
              <a:t>allocated</a:t>
            </a:r>
            <a:r>
              <a:rPr sz="1100" spc="-25" dirty="0">
                <a:latin typeface="Calibri"/>
                <a:cs typeface="Calibri"/>
              </a:rPr>
              <a:t> </a:t>
            </a:r>
            <a:r>
              <a:rPr sz="1100" spc="-10" dirty="0">
                <a:latin typeface="Calibri"/>
                <a:cs typeface="Calibri"/>
              </a:rPr>
              <a:t>budget.</a:t>
            </a:r>
            <a:endParaRPr sz="1100" dirty="0">
              <a:latin typeface="Calibri"/>
              <a:cs typeface="Calibri"/>
            </a:endParaRPr>
          </a:p>
          <a:p>
            <a:pPr marL="12700" marR="317500">
              <a:lnSpc>
                <a:spcPct val="100000"/>
              </a:lnSpc>
              <a:spcBef>
                <a:spcPts val="2160"/>
              </a:spcBef>
            </a:pPr>
            <a:r>
              <a:rPr sz="1100" dirty="0">
                <a:latin typeface="Calibri"/>
                <a:cs typeface="Calibri"/>
              </a:rPr>
              <a:t>Conduct</a:t>
            </a:r>
            <a:r>
              <a:rPr sz="1100" spc="-50" dirty="0">
                <a:latin typeface="Calibri"/>
                <a:cs typeface="Calibri"/>
              </a:rPr>
              <a:t> </a:t>
            </a:r>
            <a:r>
              <a:rPr sz="1100" dirty="0">
                <a:latin typeface="Calibri"/>
                <a:cs typeface="Calibri"/>
              </a:rPr>
              <a:t>thorough</a:t>
            </a:r>
            <a:r>
              <a:rPr sz="1100" spc="-50" dirty="0">
                <a:latin typeface="Calibri"/>
                <a:cs typeface="Calibri"/>
              </a:rPr>
              <a:t> </a:t>
            </a:r>
            <a:r>
              <a:rPr sz="1100" dirty="0">
                <a:latin typeface="Calibri"/>
                <a:cs typeface="Calibri"/>
              </a:rPr>
              <a:t>quality</a:t>
            </a:r>
            <a:r>
              <a:rPr sz="1100" spc="-55" dirty="0">
                <a:latin typeface="Calibri"/>
                <a:cs typeface="Calibri"/>
              </a:rPr>
              <a:t> </a:t>
            </a:r>
            <a:r>
              <a:rPr sz="1100" spc="-10" dirty="0">
                <a:latin typeface="Calibri"/>
                <a:cs typeface="Calibri"/>
              </a:rPr>
              <a:t>control</a:t>
            </a:r>
            <a:r>
              <a:rPr sz="1100" spc="-70" dirty="0">
                <a:latin typeface="Calibri"/>
                <a:cs typeface="Calibri"/>
              </a:rPr>
              <a:t> </a:t>
            </a:r>
            <a:r>
              <a:rPr sz="1100" dirty="0">
                <a:latin typeface="Calibri"/>
                <a:cs typeface="Calibri"/>
              </a:rPr>
              <a:t>inspections</a:t>
            </a:r>
            <a:r>
              <a:rPr sz="1100" spc="-50" dirty="0">
                <a:latin typeface="Calibri"/>
                <a:cs typeface="Calibri"/>
              </a:rPr>
              <a:t> </a:t>
            </a:r>
            <a:r>
              <a:rPr sz="1100" dirty="0">
                <a:latin typeface="Calibri"/>
                <a:cs typeface="Calibri"/>
              </a:rPr>
              <a:t>and</a:t>
            </a:r>
            <a:r>
              <a:rPr sz="1100" spc="-50" dirty="0">
                <a:latin typeface="Calibri"/>
                <a:cs typeface="Calibri"/>
              </a:rPr>
              <a:t> </a:t>
            </a:r>
            <a:r>
              <a:rPr sz="1100" dirty="0">
                <a:latin typeface="Calibri"/>
                <a:cs typeface="Calibri"/>
              </a:rPr>
              <a:t>safety</a:t>
            </a:r>
            <a:r>
              <a:rPr sz="1100" spc="-60" dirty="0">
                <a:latin typeface="Calibri"/>
                <a:cs typeface="Calibri"/>
              </a:rPr>
              <a:t> </a:t>
            </a:r>
            <a:r>
              <a:rPr sz="1100" dirty="0">
                <a:latin typeface="Calibri"/>
                <a:cs typeface="Calibri"/>
              </a:rPr>
              <a:t>checks</a:t>
            </a:r>
            <a:r>
              <a:rPr sz="1100" spc="-60" dirty="0">
                <a:latin typeface="Calibri"/>
                <a:cs typeface="Calibri"/>
              </a:rPr>
              <a:t> </a:t>
            </a:r>
            <a:r>
              <a:rPr sz="1100" dirty="0">
                <a:latin typeface="Calibri"/>
                <a:cs typeface="Calibri"/>
              </a:rPr>
              <a:t>through</a:t>
            </a:r>
            <a:r>
              <a:rPr sz="1100" spc="-55" dirty="0">
                <a:latin typeface="Calibri"/>
                <a:cs typeface="Calibri"/>
              </a:rPr>
              <a:t> </a:t>
            </a:r>
            <a:r>
              <a:rPr sz="1100" dirty="0">
                <a:latin typeface="Calibri"/>
                <a:cs typeface="Calibri"/>
              </a:rPr>
              <a:t>out</a:t>
            </a:r>
            <a:r>
              <a:rPr sz="1100" spc="-65" dirty="0">
                <a:latin typeface="Calibri"/>
                <a:cs typeface="Calibri"/>
              </a:rPr>
              <a:t> </a:t>
            </a:r>
            <a:r>
              <a:rPr sz="1100" spc="-25" dirty="0">
                <a:latin typeface="Calibri"/>
                <a:cs typeface="Calibri"/>
              </a:rPr>
              <a:t>the </a:t>
            </a:r>
            <a:r>
              <a:rPr sz="1100" dirty="0">
                <a:latin typeface="Calibri"/>
                <a:cs typeface="Calibri"/>
              </a:rPr>
              <a:t>construction</a:t>
            </a:r>
            <a:r>
              <a:rPr sz="1100" spc="-95" dirty="0">
                <a:latin typeface="Calibri"/>
                <a:cs typeface="Calibri"/>
              </a:rPr>
              <a:t> </a:t>
            </a:r>
            <a:r>
              <a:rPr sz="1100" spc="-10" dirty="0">
                <a:latin typeface="Calibri"/>
                <a:cs typeface="Calibri"/>
              </a:rPr>
              <a:t>process.</a:t>
            </a:r>
            <a:endParaRPr sz="1100" dirty="0">
              <a:latin typeface="Calibri"/>
              <a:cs typeface="Calibri"/>
            </a:endParaRPr>
          </a:p>
        </p:txBody>
      </p:sp>
      <p:sp>
        <p:nvSpPr>
          <p:cNvPr id="23" name="object 23"/>
          <p:cNvSpPr txBox="1">
            <a:spLocks noGrp="1"/>
          </p:cNvSpPr>
          <p:nvPr>
            <p:ph type="dt" sz="half" idx="6"/>
          </p:nvPr>
        </p:nvSpPr>
        <p:spPr>
          <a:prstGeom prst="rect">
            <a:avLst/>
          </a:prstGeom>
        </p:spPr>
        <p:txBody>
          <a:bodyPr vert="horz" wrap="square" lIns="0" tIns="203661" rIns="0" bIns="0" rtlCol="0">
            <a:spAutoFit/>
          </a:bodyPr>
          <a:lstStyle/>
          <a:p>
            <a:pPr marL="140970">
              <a:lnSpc>
                <a:spcPts val="1810"/>
              </a:lnSpc>
            </a:pPr>
            <a:r>
              <a:rPr spc="-10" dirty="0"/>
              <a:t>Complete</a:t>
            </a:r>
          </a:p>
        </p:txBody>
      </p:sp>
      <p:sp>
        <p:nvSpPr>
          <p:cNvPr id="24" name="object 24"/>
          <p:cNvSpPr txBox="1"/>
          <p:nvPr/>
        </p:nvSpPr>
        <p:spPr>
          <a:xfrm>
            <a:off x="7114264" y="5589901"/>
            <a:ext cx="1483995" cy="254000"/>
          </a:xfrm>
          <a:prstGeom prst="rect">
            <a:avLst/>
          </a:prstGeom>
        </p:spPr>
        <p:txBody>
          <a:bodyPr vert="horz" wrap="square" lIns="0" tIns="0" rIns="0" bIns="0" rtlCol="0">
            <a:spAutoFit/>
          </a:bodyPr>
          <a:lstStyle/>
          <a:p>
            <a:pPr marL="12700">
              <a:lnSpc>
                <a:spcPts val="1810"/>
              </a:lnSpc>
            </a:pPr>
            <a:r>
              <a:rPr sz="1800" dirty="0">
                <a:latin typeface="Calibri"/>
                <a:cs typeface="Calibri"/>
              </a:rPr>
              <a:t>January</a:t>
            </a:r>
            <a:r>
              <a:rPr sz="1800" spc="-25" dirty="0">
                <a:latin typeface="Calibri"/>
                <a:cs typeface="Calibri"/>
              </a:rPr>
              <a:t> </a:t>
            </a:r>
            <a:r>
              <a:rPr sz="1800" dirty="0">
                <a:latin typeface="Calibri"/>
                <a:cs typeface="Calibri"/>
              </a:rPr>
              <a:t>1,</a:t>
            </a:r>
            <a:r>
              <a:rPr sz="1800" spc="-20" dirty="0">
                <a:latin typeface="Calibri"/>
                <a:cs typeface="Calibri"/>
              </a:rPr>
              <a:t> 2024</a:t>
            </a:r>
            <a:endParaRPr sz="1800">
              <a:latin typeface="Calibri"/>
              <a:cs typeface="Calibri"/>
            </a:endParaRPr>
          </a:p>
        </p:txBody>
      </p:sp>
      <p:sp>
        <p:nvSpPr>
          <p:cNvPr id="26" name="object 16">
            <a:extLst>
              <a:ext uri="{FF2B5EF4-FFF2-40B4-BE49-F238E27FC236}">
                <a16:creationId xmlns:a16="http://schemas.microsoft.com/office/drawing/2014/main" id="{9FAFB60C-775B-A92A-B7A4-B2756DF8E38A}"/>
              </a:ext>
            </a:extLst>
          </p:cNvPr>
          <p:cNvSpPr txBox="1"/>
          <p:nvPr/>
        </p:nvSpPr>
        <p:spPr>
          <a:xfrm>
            <a:off x="9551531" y="4381582"/>
            <a:ext cx="421005" cy="299720"/>
          </a:xfrm>
          <a:prstGeom prst="rect">
            <a:avLst/>
          </a:prstGeom>
        </p:spPr>
        <p:txBody>
          <a:bodyPr vert="horz" wrap="square" lIns="0" tIns="12700" rIns="0" bIns="0" rtlCol="0">
            <a:spAutoFit/>
          </a:bodyPr>
          <a:lstStyle/>
          <a:p>
            <a:pPr marL="12700">
              <a:lnSpc>
                <a:spcPct val="100000"/>
              </a:lnSpc>
              <a:spcBef>
                <a:spcPts val="100"/>
              </a:spcBef>
            </a:pPr>
            <a:r>
              <a:rPr lang="en-CA" sz="1800" spc="-25" dirty="0">
                <a:latin typeface="Calibri"/>
                <a:cs typeface="Calibri"/>
              </a:rPr>
              <a:t>50</a:t>
            </a:r>
            <a:r>
              <a:rPr sz="1800" spc="-25" dirty="0">
                <a:latin typeface="Calibri"/>
                <a:cs typeface="Calibri"/>
              </a:rPr>
              <a:t>%</a:t>
            </a:r>
            <a:endParaRPr sz="1800" dirty="0">
              <a:latin typeface="Calibri"/>
              <a:cs typeface="Calibri"/>
            </a:endParaRPr>
          </a:p>
        </p:txBody>
      </p:sp>
      <p:sp>
        <p:nvSpPr>
          <p:cNvPr id="27" name="TextBox 26">
            <a:extLst>
              <a:ext uri="{FF2B5EF4-FFF2-40B4-BE49-F238E27FC236}">
                <a16:creationId xmlns:a16="http://schemas.microsoft.com/office/drawing/2014/main" id="{05CBA0CE-A854-82DA-8304-AD58D28AB187}"/>
              </a:ext>
            </a:extLst>
          </p:cNvPr>
          <p:cNvSpPr txBox="1"/>
          <p:nvPr/>
        </p:nvSpPr>
        <p:spPr>
          <a:xfrm>
            <a:off x="3521614" y="2815276"/>
            <a:ext cx="6546495" cy="1785104"/>
          </a:xfrm>
          <a:prstGeom prst="rect">
            <a:avLst/>
          </a:prstGeom>
          <a:noFill/>
        </p:spPr>
        <p:txBody>
          <a:bodyPr wrap="square" rtlCol="0">
            <a:spAutoFit/>
          </a:bodyPr>
          <a:lstStyle/>
          <a:p>
            <a:pPr marL="171450" indent="-171450">
              <a:buFontTx/>
              <a:buChar char="-"/>
            </a:pPr>
            <a:r>
              <a:rPr lang="en-CA" sz="1100" dirty="0">
                <a:solidFill>
                  <a:srgbClr val="FF0000"/>
                </a:solidFill>
                <a:latin typeface="+mj-lt"/>
              </a:rPr>
              <a:t>Continue to monitor and assess and respond to risks associated with the New Fire Hall construction project. </a:t>
            </a:r>
          </a:p>
          <a:p>
            <a:pPr marL="171450" indent="-171450">
              <a:buFontTx/>
              <a:buChar char="-"/>
            </a:pPr>
            <a:endParaRPr lang="en-CA" sz="1100" dirty="0">
              <a:solidFill>
                <a:srgbClr val="FF0000"/>
              </a:solidFill>
              <a:latin typeface="+mj-lt"/>
            </a:endParaRPr>
          </a:p>
          <a:p>
            <a:pPr marL="171450" indent="-171450">
              <a:buFontTx/>
              <a:buChar char="-"/>
            </a:pPr>
            <a:r>
              <a:rPr lang="en-CA" sz="1100" dirty="0">
                <a:solidFill>
                  <a:srgbClr val="FF0000"/>
                </a:solidFill>
                <a:latin typeface="+mj-lt"/>
              </a:rPr>
              <a:t>Engage leadership to gather insights into new infrastructure and improvements to existing infrastructure</a:t>
            </a:r>
          </a:p>
          <a:p>
            <a:pPr marL="171450" lvl="1" indent="-171450">
              <a:buFontTx/>
              <a:buChar char="-"/>
            </a:pPr>
            <a:r>
              <a:rPr lang="en-CA" sz="1100" dirty="0">
                <a:solidFill>
                  <a:srgbClr val="FF0000"/>
                </a:solidFill>
                <a:latin typeface="+mj-lt"/>
              </a:rPr>
              <a:t> New water reserve pond is being planned for 2025 at the Fulford Hall.  (low cost, big impact)</a:t>
            </a:r>
          </a:p>
          <a:p>
            <a:pPr marL="171450" lvl="1" indent="-171450">
              <a:buFontTx/>
              <a:buChar char="-"/>
            </a:pPr>
            <a:r>
              <a:rPr lang="en-CA" sz="1100" dirty="0">
                <a:solidFill>
                  <a:srgbClr val="FF0000"/>
                </a:solidFill>
                <a:latin typeface="+mj-lt"/>
              </a:rPr>
              <a:t>Land Acquisition opportunities are being sought and pursued. (donations and swaps)</a:t>
            </a:r>
          </a:p>
          <a:p>
            <a:pPr marL="171450" lvl="1" indent="-171450">
              <a:buFontTx/>
              <a:buChar char="-"/>
            </a:pPr>
            <a:r>
              <a:rPr lang="en-CA" sz="1100" dirty="0">
                <a:solidFill>
                  <a:srgbClr val="FF0000"/>
                </a:solidFill>
                <a:latin typeface="+mj-lt"/>
              </a:rPr>
              <a:t>Engage in opportunities capital purchases for used equipment.  (2 used vehicles purchased in 2024)</a:t>
            </a:r>
          </a:p>
          <a:p>
            <a:pPr marL="171450" lvl="1" indent="-171450">
              <a:buFontTx/>
              <a:buChar char="-"/>
            </a:pPr>
            <a:r>
              <a:rPr lang="en-CA" sz="1100" dirty="0">
                <a:solidFill>
                  <a:srgbClr val="FF0000"/>
                </a:solidFill>
                <a:latin typeface="+mj-lt"/>
              </a:rPr>
              <a:t>The  Fire Rescue service obtained a portable fire tank and pump.  This is a quick response unit for brush fires. The unit fits on a half ton truck and can go most places a road is laid.</a:t>
            </a:r>
          </a:p>
          <a:p>
            <a:pPr marL="171450" lvl="1" indent="-171450">
              <a:buFontTx/>
              <a:buChar char="-"/>
            </a:pPr>
            <a:endParaRPr lang="en-CA" sz="1100" dirty="0">
              <a:solidFill>
                <a:srgbClr val="FF0000"/>
              </a:solidFill>
              <a:latin typeface="+mj-lt"/>
            </a:endParaRPr>
          </a:p>
          <a:p>
            <a:r>
              <a:rPr lang="en-CA" sz="1100" dirty="0">
                <a:solidFill>
                  <a:srgbClr val="FF0000"/>
                </a:solidFill>
                <a:latin typeface="+mj-lt"/>
              </a:rPr>
              <a:t> </a:t>
            </a:r>
            <a:endParaRPr lang="en-CA" dirty="0"/>
          </a:p>
        </p:txBody>
      </p:sp>
      <p:pic>
        <p:nvPicPr>
          <p:cNvPr id="28" name="Picture 27">
            <a:extLst>
              <a:ext uri="{FF2B5EF4-FFF2-40B4-BE49-F238E27FC236}">
                <a16:creationId xmlns:a16="http://schemas.microsoft.com/office/drawing/2014/main" id="{20C79B46-BA1B-DA8D-A5D7-35D6E266AB4F}"/>
              </a:ext>
            </a:extLst>
          </p:cNvPr>
          <p:cNvPicPr>
            <a:picLocks noChangeAspect="1"/>
          </p:cNvPicPr>
          <p:nvPr/>
        </p:nvPicPr>
        <p:blipFill>
          <a:blip r:embed="rId12"/>
          <a:stretch>
            <a:fillRect/>
          </a:stretch>
        </p:blipFill>
        <p:spPr>
          <a:xfrm>
            <a:off x="9013474" y="5743425"/>
            <a:ext cx="1603387" cy="731583"/>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object 23"/>
          <p:cNvGrpSpPr/>
          <p:nvPr/>
        </p:nvGrpSpPr>
        <p:grpSpPr>
          <a:xfrm>
            <a:off x="4249204" y="245702"/>
            <a:ext cx="7430922" cy="4190440"/>
            <a:chOff x="2690012" y="1649971"/>
            <a:chExt cx="8703310" cy="2719070"/>
          </a:xfrm>
        </p:grpSpPr>
        <p:pic>
          <p:nvPicPr>
            <p:cNvPr id="24" name="object 24"/>
            <p:cNvPicPr/>
            <p:nvPr/>
          </p:nvPicPr>
          <p:blipFill>
            <a:blip r:embed="rId2" cstate="print"/>
            <a:stretch>
              <a:fillRect/>
            </a:stretch>
          </p:blipFill>
          <p:spPr>
            <a:xfrm>
              <a:off x="2696362" y="1649971"/>
              <a:ext cx="8690317" cy="2712250"/>
            </a:xfrm>
            <a:prstGeom prst="rect">
              <a:avLst/>
            </a:prstGeom>
          </p:spPr>
        </p:pic>
        <p:sp>
          <p:nvSpPr>
            <p:cNvPr id="25" name="object 25"/>
            <p:cNvSpPr/>
            <p:nvPr/>
          </p:nvSpPr>
          <p:spPr>
            <a:xfrm>
              <a:off x="2690012" y="3027705"/>
              <a:ext cx="8703310" cy="782955"/>
            </a:xfrm>
            <a:custGeom>
              <a:avLst/>
              <a:gdLst/>
              <a:ahLst/>
              <a:cxnLst/>
              <a:rect l="l" t="t" r="r" b="b"/>
              <a:pathLst>
                <a:path w="8703310" h="782954">
                  <a:moveTo>
                    <a:pt x="8703018" y="744283"/>
                  </a:moveTo>
                  <a:lnTo>
                    <a:pt x="0" y="744283"/>
                  </a:lnTo>
                  <a:lnTo>
                    <a:pt x="0" y="782383"/>
                  </a:lnTo>
                  <a:lnTo>
                    <a:pt x="8703018" y="782383"/>
                  </a:lnTo>
                  <a:lnTo>
                    <a:pt x="8703018" y="744283"/>
                  </a:lnTo>
                  <a:close/>
                </a:path>
                <a:path w="8703310" h="782954">
                  <a:moveTo>
                    <a:pt x="8703018" y="0"/>
                  </a:moveTo>
                  <a:lnTo>
                    <a:pt x="0" y="0"/>
                  </a:lnTo>
                  <a:lnTo>
                    <a:pt x="0" y="38100"/>
                  </a:lnTo>
                  <a:lnTo>
                    <a:pt x="8703018" y="38100"/>
                  </a:lnTo>
                  <a:lnTo>
                    <a:pt x="8703018" y="0"/>
                  </a:lnTo>
                  <a:close/>
                </a:path>
              </a:pathLst>
            </a:custGeom>
            <a:solidFill>
              <a:srgbClr val="FFFFFF"/>
            </a:solidFill>
          </p:spPr>
          <p:txBody>
            <a:bodyPr wrap="square" lIns="0" tIns="0" rIns="0" bIns="0" rtlCol="0"/>
            <a:lstStyle/>
            <a:p>
              <a:endParaRPr/>
            </a:p>
          </p:txBody>
        </p:sp>
        <p:sp>
          <p:nvSpPr>
            <p:cNvPr id="26" name="object 26"/>
            <p:cNvSpPr/>
            <p:nvPr/>
          </p:nvSpPr>
          <p:spPr>
            <a:xfrm>
              <a:off x="2696362" y="2296119"/>
              <a:ext cx="0" cy="2072639"/>
            </a:xfrm>
            <a:custGeom>
              <a:avLst/>
              <a:gdLst/>
              <a:ahLst/>
              <a:cxnLst/>
              <a:rect l="l" t="t" r="r" b="b"/>
              <a:pathLst>
                <a:path h="2072639">
                  <a:moveTo>
                    <a:pt x="0" y="0"/>
                  </a:moveTo>
                  <a:lnTo>
                    <a:pt x="0" y="2072449"/>
                  </a:lnTo>
                </a:path>
              </a:pathLst>
            </a:custGeom>
            <a:ln w="12700">
              <a:solidFill>
                <a:srgbClr val="FFFFFF"/>
              </a:solidFill>
            </a:ln>
          </p:spPr>
          <p:txBody>
            <a:bodyPr wrap="square" lIns="0" tIns="0" rIns="0" bIns="0" rtlCol="0"/>
            <a:lstStyle/>
            <a:p>
              <a:endParaRPr/>
            </a:p>
          </p:txBody>
        </p:sp>
        <p:sp>
          <p:nvSpPr>
            <p:cNvPr id="27" name="object 27"/>
            <p:cNvSpPr/>
            <p:nvPr/>
          </p:nvSpPr>
          <p:spPr>
            <a:xfrm>
              <a:off x="11386677" y="2296119"/>
              <a:ext cx="0" cy="2072639"/>
            </a:xfrm>
            <a:custGeom>
              <a:avLst/>
              <a:gdLst/>
              <a:ahLst/>
              <a:cxnLst/>
              <a:rect l="l" t="t" r="r" b="b"/>
              <a:pathLst>
                <a:path h="2072639">
                  <a:moveTo>
                    <a:pt x="0" y="0"/>
                  </a:moveTo>
                  <a:lnTo>
                    <a:pt x="0" y="2072449"/>
                  </a:lnTo>
                </a:path>
              </a:pathLst>
            </a:custGeom>
            <a:ln w="12700">
              <a:solidFill>
                <a:srgbClr val="FFFFFF"/>
              </a:solidFill>
            </a:ln>
          </p:spPr>
          <p:txBody>
            <a:bodyPr wrap="square" lIns="0" tIns="0" rIns="0" bIns="0" rtlCol="0"/>
            <a:lstStyle/>
            <a:p>
              <a:endParaRPr/>
            </a:p>
          </p:txBody>
        </p:sp>
        <p:sp>
          <p:nvSpPr>
            <p:cNvPr id="28" name="object 28"/>
            <p:cNvSpPr/>
            <p:nvPr/>
          </p:nvSpPr>
          <p:spPr>
            <a:xfrm>
              <a:off x="2690012" y="2302469"/>
              <a:ext cx="8703310" cy="0"/>
            </a:xfrm>
            <a:custGeom>
              <a:avLst/>
              <a:gdLst/>
              <a:ahLst/>
              <a:cxnLst/>
              <a:rect l="l" t="t" r="r" b="b"/>
              <a:pathLst>
                <a:path w="8703310">
                  <a:moveTo>
                    <a:pt x="0" y="0"/>
                  </a:moveTo>
                  <a:lnTo>
                    <a:pt x="8703017" y="0"/>
                  </a:lnTo>
                </a:path>
              </a:pathLst>
            </a:custGeom>
            <a:ln w="12700">
              <a:solidFill>
                <a:srgbClr val="FFFFFF"/>
              </a:solidFill>
            </a:ln>
          </p:spPr>
          <p:txBody>
            <a:bodyPr wrap="square" lIns="0" tIns="0" rIns="0" bIns="0" rtlCol="0"/>
            <a:lstStyle/>
            <a:p>
              <a:endParaRPr/>
            </a:p>
          </p:txBody>
        </p:sp>
        <p:sp>
          <p:nvSpPr>
            <p:cNvPr id="29" name="object 29"/>
            <p:cNvSpPr/>
            <p:nvPr/>
          </p:nvSpPr>
          <p:spPr>
            <a:xfrm>
              <a:off x="2690012" y="4362216"/>
              <a:ext cx="8703310" cy="0"/>
            </a:xfrm>
            <a:custGeom>
              <a:avLst/>
              <a:gdLst/>
              <a:ahLst/>
              <a:cxnLst/>
              <a:rect l="l" t="t" r="r" b="b"/>
              <a:pathLst>
                <a:path w="8703310">
                  <a:moveTo>
                    <a:pt x="0" y="0"/>
                  </a:moveTo>
                  <a:lnTo>
                    <a:pt x="8703017" y="0"/>
                  </a:lnTo>
                </a:path>
              </a:pathLst>
            </a:custGeom>
            <a:ln w="12700">
              <a:solidFill>
                <a:srgbClr val="FFFFFF"/>
              </a:solidFill>
            </a:ln>
          </p:spPr>
          <p:txBody>
            <a:bodyPr wrap="square" lIns="0" tIns="0" rIns="0" bIns="0" rtlCol="0"/>
            <a:lstStyle/>
            <a:p>
              <a:endParaRPr/>
            </a:p>
          </p:txBody>
        </p:sp>
      </p:grpSp>
      <p:sp>
        <p:nvSpPr>
          <p:cNvPr id="2" name="object 2"/>
          <p:cNvSpPr/>
          <p:nvPr/>
        </p:nvSpPr>
        <p:spPr>
          <a:xfrm>
            <a:off x="7604074" y="6115494"/>
            <a:ext cx="1866900" cy="742950"/>
          </a:xfrm>
          <a:custGeom>
            <a:avLst/>
            <a:gdLst/>
            <a:ahLst/>
            <a:cxnLst/>
            <a:rect l="l" t="t" r="r" b="b"/>
            <a:pathLst>
              <a:path w="1866900" h="742950">
                <a:moveTo>
                  <a:pt x="1866773" y="742505"/>
                </a:moveTo>
                <a:lnTo>
                  <a:pt x="1119517" y="0"/>
                </a:lnTo>
                <a:lnTo>
                  <a:pt x="593572" y="522605"/>
                </a:lnTo>
                <a:lnTo>
                  <a:pt x="407441" y="337642"/>
                </a:lnTo>
                <a:lnTo>
                  <a:pt x="0" y="742505"/>
                </a:lnTo>
                <a:lnTo>
                  <a:pt x="372262" y="742505"/>
                </a:lnTo>
                <a:lnTo>
                  <a:pt x="814908" y="742505"/>
                </a:lnTo>
                <a:lnTo>
                  <a:pt x="1866773" y="742505"/>
                </a:lnTo>
                <a:close/>
              </a:path>
            </a:pathLst>
          </a:custGeom>
          <a:solidFill>
            <a:srgbClr val="4471C4">
              <a:alpha val="30194"/>
            </a:srgbClr>
          </a:solidFill>
        </p:spPr>
        <p:txBody>
          <a:bodyPr wrap="square" lIns="0" tIns="0" rIns="0" bIns="0" rtlCol="0"/>
          <a:lstStyle/>
          <a:p>
            <a:endParaRPr/>
          </a:p>
        </p:txBody>
      </p:sp>
      <p:grpSp>
        <p:nvGrpSpPr>
          <p:cNvPr id="3" name="object 3"/>
          <p:cNvGrpSpPr/>
          <p:nvPr/>
        </p:nvGrpSpPr>
        <p:grpSpPr>
          <a:xfrm>
            <a:off x="339813" y="69773"/>
            <a:ext cx="4195445" cy="6736080"/>
            <a:chOff x="339813" y="69773"/>
            <a:chExt cx="4195445" cy="6736080"/>
          </a:xfrm>
        </p:grpSpPr>
        <p:pic>
          <p:nvPicPr>
            <p:cNvPr id="4" name="object 4"/>
            <p:cNvPicPr/>
            <p:nvPr/>
          </p:nvPicPr>
          <p:blipFill>
            <a:blip r:embed="rId3" cstate="print"/>
            <a:stretch>
              <a:fillRect/>
            </a:stretch>
          </p:blipFill>
          <p:spPr>
            <a:xfrm>
              <a:off x="616879" y="1277734"/>
              <a:ext cx="1213419" cy="1359039"/>
            </a:xfrm>
            <a:prstGeom prst="rect">
              <a:avLst/>
            </a:prstGeom>
          </p:spPr>
        </p:pic>
        <p:pic>
          <p:nvPicPr>
            <p:cNvPr id="5" name="object 5"/>
            <p:cNvPicPr/>
            <p:nvPr/>
          </p:nvPicPr>
          <p:blipFill>
            <a:blip r:embed="rId4" cstate="print"/>
            <a:stretch>
              <a:fillRect/>
            </a:stretch>
          </p:blipFill>
          <p:spPr>
            <a:xfrm>
              <a:off x="873433" y="1498467"/>
              <a:ext cx="686453" cy="686453"/>
            </a:xfrm>
            <a:prstGeom prst="rect">
              <a:avLst/>
            </a:prstGeom>
          </p:spPr>
        </p:pic>
        <p:pic>
          <p:nvPicPr>
            <p:cNvPr id="6" name="object 6"/>
            <p:cNvPicPr/>
            <p:nvPr/>
          </p:nvPicPr>
          <p:blipFill>
            <a:blip r:embed="rId5" cstate="print"/>
            <a:stretch>
              <a:fillRect/>
            </a:stretch>
          </p:blipFill>
          <p:spPr>
            <a:xfrm>
              <a:off x="1699501" y="69773"/>
              <a:ext cx="2835351" cy="1728869"/>
            </a:xfrm>
            <a:prstGeom prst="rect">
              <a:avLst/>
            </a:prstGeom>
          </p:spPr>
        </p:pic>
        <p:pic>
          <p:nvPicPr>
            <p:cNvPr id="7" name="object 7"/>
            <p:cNvPicPr/>
            <p:nvPr/>
          </p:nvPicPr>
          <p:blipFill>
            <a:blip r:embed="rId6" cstate="print"/>
            <a:stretch>
              <a:fillRect/>
            </a:stretch>
          </p:blipFill>
          <p:spPr>
            <a:xfrm>
              <a:off x="339813" y="2601023"/>
              <a:ext cx="1761203" cy="1241158"/>
            </a:xfrm>
            <a:prstGeom prst="rect">
              <a:avLst/>
            </a:prstGeom>
          </p:spPr>
        </p:pic>
        <p:pic>
          <p:nvPicPr>
            <p:cNvPr id="8" name="object 8"/>
            <p:cNvPicPr/>
            <p:nvPr/>
          </p:nvPicPr>
          <p:blipFill>
            <a:blip r:embed="rId6" cstate="print"/>
            <a:stretch>
              <a:fillRect/>
            </a:stretch>
          </p:blipFill>
          <p:spPr>
            <a:xfrm>
              <a:off x="339813" y="3698039"/>
              <a:ext cx="1761203" cy="1241166"/>
            </a:xfrm>
            <a:prstGeom prst="rect">
              <a:avLst/>
            </a:prstGeom>
          </p:spPr>
        </p:pic>
        <p:pic>
          <p:nvPicPr>
            <p:cNvPr id="9" name="object 9"/>
            <p:cNvPicPr/>
            <p:nvPr/>
          </p:nvPicPr>
          <p:blipFill>
            <a:blip r:embed="rId7" cstate="print"/>
            <a:stretch>
              <a:fillRect/>
            </a:stretch>
          </p:blipFill>
          <p:spPr>
            <a:xfrm>
              <a:off x="339813" y="4780724"/>
              <a:ext cx="1622526" cy="1053947"/>
            </a:xfrm>
            <a:prstGeom prst="rect">
              <a:avLst/>
            </a:prstGeom>
          </p:spPr>
        </p:pic>
        <p:pic>
          <p:nvPicPr>
            <p:cNvPr id="10" name="object 10"/>
            <p:cNvPicPr/>
            <p:nvPr/>
          </p:nvPicPr>
          <p:blipFill>
            <a:blip r:embed="rId8" cstate="print"/>
            <a:stretch>
              <a:fillRect/>
            </a:stretch>
          </p:blipFill>
          <p:spPr>
            <a:xfrm>
              <a:off x="339813" y="5751909"/>
              <a:ext cx="1761197" cy="1053944"/>
            </a:xfrm>
            <a:prstGeom prst="rect">
              <a:avLst/>
            </a:prstGeom>
          </p:spPr>
        </p:pic>
      </p:grpSp>
      <p:grpSp>
        <p:nvGrpSpPr>
          <p:cNvPr id="11" name="object 11"/>
          <p:cNvGrpSpPr/>
          <p:nvPr/>
        </p:nvGrpSpPr>
        <p:grpSpPr>
          <a:xfrm>
            <a:off x="8655784" y="4655766"/>
            <a:ext cx="2287052" cy="2203237"/>
            <a:chOff x="8655784" y="4655766"/>
            <a:chExt cx="2287052" cy="2203237"/>
          </a:xfrm>
        </p:grpSpPr>
        <p:pic>
          <p:nvPicPr>
            <p:cNvPr id="12" name="object 12"/>
            <p:cNvPicPr/>
            <p:nvPr/>
          </p:nvPicPr>
          <p:blipFill>
            <a:blip r:embed="rId9" cstate="print"/>
            <a:stretch>
              <a:fillRect/>
            </a:stretch>
          </p:blipFill>
          <p:spPr>
            <a:xfrm>
              <a:off x="8696778" y="4655766"/>
              <a:ext cx="2246058" cy="2192286"/>
            </a:xfrm>
            <a:prstGeom prst="rect">
              <a:avLst/>
            </a:prstGeom>
          </p:spPr>
        </p:pic>
        <p:sp>
          <p:nvSpPr>
            <p:cNvPr id="13" name="object 13"/>
            <p:cNvSpPr/>
            <p:nvPr/>
          </p:nvSpPr>
          <p:spPr>
            <a:xfrm>
              <a:off x="8655784" y="4665713"/>
              <a:ext cx="2246630" cy="2193290"/>
            </a:xfrm>
            <a:custGeom>
              <a:avLst/>
              <a:gdLst/>
              <a:ahLst/>
              <a:cxnLst/>
              <a:rect l="l" t="t" r="r" b="b"/>
              <a:pathLst>
                <a:path w="2246629" h="2193290">
                  <a:moveTo>
                    <a:pt x="0" y="1096390"/>
                  </a:moveTo>
                  <a:lnTo>
                    <a:pt x="1037" y="1048831"/>
                  </a:lnTo>
                  <a:lnTo>
                    <a:pt x="4122" y="1001789"/>
                  </a:lnTo>
                  <a:lnTo>
                    <a:pt x="9211" y="955306"/>
                  </a:lnTo>
                  <a:lnTo>
                    <a:pt x="16263" y="909423"/>
                  </a:lnTo>
                  <a:lnTo>
                    <a:pt x="25236" y="864180"/>
                  </a:lnTo>
                  <a:lnTo>
                    <a:pt x="36088" y="819620"/>
                  </a:lnTo>
                  <a:lnTo>
                    <a:pt x="48775" y="775783"/>
                  </a:lnTo>
                  <a:lnTo>
                    <a:pt x="63257" y="732710"/>
                  </a:lnTo>
                  <a:lnTo>
                    <a:pt x="79491" y="690443"/>
                  </a:lnTo>
                  <a:lnTo>
                    <a:pt x="97435" y="649022"/>
                  </a:lnTo>
                  <a:lnTo>
                    <a:pt x="117047" y="608490"/>
                  </a:lnTo>
                  <a:lnTo>
                    <a:pt x="138284" y="568886"/>
                  </a:lnTo>
                  <a:lnTo>
                    <a:pt x="161105" y="530252"/>
                  </a:lnTo>
                  <a:lnTo>
                    <a:pt x="185467" y="492629"/>
                  </a:lnTo>
                  <a:lnTo>
                    <a:pt x="211329" y="456059"/>
                  </a:lnTo>
                  <a:lnTo>
                    <a:pt x="238647" y="420582"/>
                  </a:lnTo>
                  <a:lnTo>
                    <a:pt x="267381" y="386240"/>
                  </a:lnTo>
                  <a:lnTo>
                    <a:pt x="297488" y="353073"/>
                  </a:lnTo>
                  <a:lnTo>
                    <a:pt x="328925" y="321124"/>
                  </a:lnTo>
                  <a:lnTo>
                    <a:pt x="361650" y="290432"/>
                  </a:lnTo>
                  <a:lnTo>
                    <a:pt x="395623" y="261040"/>
                  </a:lnTo>
                  <a:lnTo>
                    <a:pt x="430799" y="232988"/>
                  </a:lnTo>
                  <a:lnTo>
                    <a:pt x="467138" y="206317"/>
                  </a:lnTo>
                  <a:lnTo>
                    <a:pt x="504596" y="181069"/>
                  </a:lnTo>
                  <a:lnTo>
                    <a:pt x="543133" y="157284"/>
                  </a:lnTo>
                  <a:lnTo>
                    <a:pt x="582705" y="135004"/>
                  </a:lnTo>
                  <a:lnTo>
                    <a:pt x="623271" y="114271"/>
                  </a:lnTo>
                  <a:lnTo>
                    <a:pt x="664788" y="95124"/>
                  </a:lnTo>
                  <a:lnTo>
                    <a:pt x="707215" y="77606"/>
                  </a:lnTo>
                  <a:lnTo>
                    <a:pt x="750509" y="61757"/>
                  </a:lnTo>
                  <a:lnTo>
                    <a:pt x="794628" y="47618"/>
                  </a:lnTo>
                  <a:lnTo>
                    <a:pt x="839530" y="35232"/>
                  </a:lnTo>
                  <a:lnTo>
                    <a:pt x="885172" y="24638"/>
                  </a:lnTo>
                  <a:lnTo>
                    <a:pt x="931514" y="15878"/>
                  </a:lnTo>
                  <a:lnTo>
                    <a:pt x="978511" y="8993"/>
                  </a:lnTo>
                  <a:lnTo>
                    <a:pt x="1026123" y="4024"/>
                  </a:lnTo>
                  <a:lnTo>
                    <a:pt x="1074308" y="1012"/>
                  </a:lnTo>
                  <a:lnTo>
                    <a:pt x="1123022" y="0"/>
                  </a:lnTo>
                  <a:lnTo>
                    <a:pt x="1171737" y="1012"/>
                  </a:lnTo>
                  <a:lnTo>
                    <a:pt x="1219921" y="4024"/>
                  </a:lnTo>
                  <a:lnTo>
                    <a:pt x="1267533" y="8993"/>
                  </a:lnTo>
                  <a:lnTo>
                    <a:pt x="1314531" y="15878"/>
                  </a:lnTo>
                  <a:lnTo>
                    <a:pt x="1360873" y="24638"/>
                  </a:lnTo>
                  <a:lnTo>
                    <a:pt x="1406515" y="35232"/>
                  </a:lnTo>
                  <a:lnTo>
                    <a:pt x="1451417" y="47618"/>
                  </a:lnTo>
                  <a:lnTo>
                    <a:pt x="1495536" y="61757"/>
                  </a:lnTo>
                  <a:lnTo>
                    <a:pt x="1538830" y="77606"/>
                  </a:lnTo>
                  <a:lnTo>
                    <a:pt x="1581257" y="95124"/>
                  </a:lnTo>
                  <a:lnTo>
                    <a:pt x="1622774" y="114271"/>
                  </a:lnTo>
                  <a:lnTo>
                    <a:pt x="1663340" y="135004"/>
                  </a:lnTo>
                  <a:lnTo>
                    <a:pt x="1702912" y="157284"/>
                  </a:lnTo>
                  <a:lnTo>
                    <a:pt x="1741448" y="181069"/>
                  </a:lnTo>
                  <a:lnTo>
                    <a:pt x="1778907" y="206317"/>
                  </a:lnTo>
                  <a:lnTo>
                    <a:pt x="1815246" y="232988"/>
                  </a:lnTo>
                  <a:lnTo>
                    <a:pt x="1850422" y="261040"/>
                  </a:lnTo>
                  <a:lnTo>
                    <a:pt x="1884394" y="290432"/>
                  </a:lnTo>
                  <a:lnTo>
                    <a:pt x="1917120" y="321124"/>
                  </a:lnTo>
                  <a:lnTo>
                    <a:pt x="1948557" y="353073"/>
                  </a:lnTo>
                  <a:lnTo>
                    <a:pt x="1978664" y="386240"/>
                  </a:lnTo>
                  <a:lnTo>
                    <a:pt x="2007397" y="420582"/>
                  </a:lnTo>
                  <a:lnTo>
                    <a:pt x="2034716" y="456059"/>
                  </a:lnTo>
                  <a:lnTo>
                    <a:pt x="2060577" y="492629"/>
                  </a:lnTo>
                  <a:lnTo>
                    <a:pt x="2084940" y="530252"/>
                  </a:lnTo>
                  <a:lnTo>
                    <a:pt x="2107761" y="568886"/>
                  </a:lnTo>
                  <a:lnTo>
                    <a:pt x="2128998" y="608490"/>
                  </a:lnTo>
                  <a:lnTo>
                    <a:pt x="2148610" y="649022"/>
                  </a:lnTo>
                  <a:lnTo>
                    <a:pt x="2166554" y="690443"/>
                  </a:lnTo>
                  <a:lnTo>
                    <a:pt x="2182788" y="732710"/>
                  </a:lnTo>
                  <a:lnTo>
                    <a:pt x="2197270" y="775783"/>
                  </a:lnTo>
                  <a:lnTo>
                    <a:pt x="2209957" y="819620"/>
                  </a:lnTo>
                  <a:lnTo>
                    <a:pt x="2220809" y="864180"/>
                  </a:lnTo>
                  <a:lnTo>
                    <a:pt x="2229781" y="909423"/>
                  </a:lnTo>
                  <a:lnTo>
                    <a:pt x="2236834" y="955306"/>
                  </a:lnTo>
                  <a:lnTo>
                    <a:pt x="2241923" y="1001789"/>
                  </a:lnTo>
                  <a:lnTo>
                    <a:pt x="2245008" y="1048831"/>
                  </a:lnTo>
                  <a:lnTo>
                    <a:pt x="2246045" y="1096390"/>
                  </a:lnTo>
                  <a:lnTo>
                    <a:pt x="2245008" y="1143950"/>
                  </a:lnTo>
                  <a:lnTo>
                    <a:pt x="2241923" y="1190992"/>
                  </a:lnTo>
                  <a:lnTo>
                    <a:pt x="2236834" y="1237475"/>
                  </a:lnTo>
                  <a:lnTo>
                    <a:pt x="2229781" y="1283358"/>
                  </a:lnTo>
                  <a:lnTo>
                    <a:pt x="2220809" y="1328601"/>
                  </a:lnTo>
                  <a:lnTo>
                    <a:pt x="2209957" y="1373161"/>
                  </a:lnTo>
                  <a:lnTo>
                    <a:pt x="2197270" y="1416998"/>
                  </a:lnTo>
                  <a:lnTo>
                    <a:pt x="2182788" y="1460071"/>
                  </a:lnTo>
                  <a:lnTo>
                    <a:pt x="2166554" y="1502338"/>
                  </a:lnTo>
                  <a:lnTo>
                    <a:pt x="2148610" y="1543759"/>
                  </a:lnTo>
                  <a:lnTo>
                    <a:pt x="2128998" y="1584291"/>
                  </a:lnTo>
                  <a:lnTo>
                    <a:pt x="2107761" y="1623895"/>
                  </a:lnTo>
                  <a:lnTo>
                    <a:pt x="2084940" y="1662529"/>
                  </a:lnTo>
                  <a:lnTo>
                    <a:pt x="2060577" y="1700152"/>
                  </a:lnTo>
                  <a:lnTo>
                    <a:pt x="2034716" y="1736722"/>
                  </a:lnTo>
                  <a:lnTo>
                    <a:pt x="2007397" y="1772199"/>
                  </a:lnTo>
                  <a:lnTo>
                    <a:pt x="1978664" y="1806541"/>
                  </a:lnTo>
                  <a:lnTo>
                    <a:pt x="1948557" y="1839708"/>
                  </a:lnTo>
                  <a:lnTo>
                    <a:pt x="1917120" y="1871657"/>
                  </a:lnTo>
                  <a:lnTo>
                    <a:pt x="1884394" y="1902349"/>
                  </a:lnTo>
                  <a:lnTo>
                    <a:pt x="1850422" y="1931741"/>
                  </a:lnTo>
                  <a:lnTo>
                    <a:pt x="1815246" y="1959793"/>
                  </a:lnTo>
                  <a:lnTo>
                    <a:pt x="1778907" y="1986464"/>
                  </a:lnTo>
                  <a:lnTo>
                    <a:pt x="1741448" y="2011712"/>
                  </a:lnTo>
                  <a:lnTo>
                    <a:pt x="1702912" y="2035497"/>
                  </a:lnTo>
                  <a:lnTo>
                    <a:pt x="1663340" y="2057777"/>
                  </a:lnTo>
                  <a:lnTo>
                    <a:pt x="1622774" y="2078510"/>
                  </a:lnTo>
                  <a:lnTo>
                    <a:pt x="1581257" y="2097657"/>
                  </a:lnTo>
                  <a:lnTo>
                    <a:pt x="1538830" y="2115175"/>
                  </a:lnTo>
                  <a:lnTo>
                    <a:pt x="1495536" y="2131024"/>
                  </a:lnTo>
                  <a:lnTo>
                    <a:pt x="1451417" y="2145163"/>
                  </a:lnTo>
                  <a:lnTo>
                    <a:pt x="1406515" y="2157549"/>
                  </a:lnTo>
                  <a:lnTo>
                    <a:pt x="1360873" y="2168143"/>
                  </a:lnTo>
                  <a:lnTo>
                    <a:pt x="1314531" y="2176903"/>
                  </a:lnTo>
                  <a:lnTo>
                    <a:pt x="1267533" y="2183788"/>
                  </a:lnTo>
                  <a:lnTo>
                    <a:pt x="1219921" y="2188757"/>
                  </a:lnTo>
                  <a:lnTo>
                    <a:pt x="1171737" y="2191769"/>
                  </a:lnTo>
                  <a:lnTo>
                    <a:pt x="1123022" y="2192781"/>
                  </a:lnTo>
                  <a:lnTo>
                    <a:pt x="1074308" y="2191769"/>
                  </a:lnTo>
                  <a:lnTo>
                    <a:pt x="1026123" y="2188757"/>
                  </a:lnTo>
                  <a:lnTo>
                    <a:pt x="978511" y="2183788"/>
                  </a:lnTo>
                  <a:lnTo>
                    <a:pt x="931514" y="2176903"/>
                  </a:lnTo>
                  <a:lnTo>
                    <a:pt x="885172" y="2168143"/>
                  </a:lnTo>
                  <a:lnTo>
                    <a:pt x="839530" y="2157549"/>
                  </a:lnTo>
                  <a:lnTo>
                    <a:pt x="794628" y="2145163"/>
                  </a:lnTo>
                  <a:lnTo>
                    <a:pt x="750509" y="2131024"/>
                  </a:lnTo>
                  <a:lnTo>
                    <a:pt x="707215" y="2115175"/>
                  </a:lnTo>
                  <a:lnTo>
                    <a:pt x="664788" y="2097657"/>
                  </a:lnTo>
                  <a:lnTo>
                    <a:pt x="623271" y="2078510"/>
                  </a:lnTo>
                  <a:lnTo>
                    <a:pt x="582705" y="2057777"/>
                  </a:lnTo>
                  <a:lnTo>
                    <a:pt x="543133" y="2035497"/>
                  </a:lnTo>
                  <a:lnTo>
                    <a:pt x="504596" y="2011712"/>
                  </a:lnTo>
                  <a:lnTo>
                    <a:pt x="467138" y="1986464"/>
                  </a:lnTo>
                  <a:lnTo>
                    <a:pt x="430799" y="1959793"/>
                  </a:lnTo>
                  <a:lnTo>
                    <a:pt x="395623" y="1931741"/>
                  </a:lnTo>
                  <a:lnTo>
                    <a:pt x="361650" y="1902349"/>
                  </a:lnTo>
                  <a:lnTo>
                    <a:pt x="328925" y="1871657"/>
                  </a:lnTo>
                  <a:lnTo>
                    <a:pt x="297488" y="1839708"/>
                  </a:lnTo>
                  <a:lnTo>
                    <a:pt x="267381" y="1806541"/>
                  </a:lnTo>
                  <a:lnTo>
                    <a:pt x="238647" y="1772199"/>
                  </a:lnTo>
                  <a:lnTo>
                    <a:pt x="211329" y="1736722"/>
                  </a:lnTo>
                  <a:lnTo>
                    <a:pt x="185467" y="1700152"/>
                  </a:lnTo>
                  <a:lnTo>
                    <a:pt x="161105" y="1662529"/>
                  </a:lnTo>
                  <a:lnTo>
                    <a:pt x="138284" y="1623895"/>
                  </a:lnTo>
                  <a:lnTo>
                    <a:pt x="117047" y="1584291"/>
                  </a:lnTo>
                  <a:lnTo>
                    <a:pt x="97435" y="1543759"/>
                  </a:lnTo>
                  <a:lnTo>
                    <a:pt x="79491" y="1502338"/>
                  </a:lnTo>
                  <a:lnTo>
                    <a:pt x="63257" y="1460071"/>
                  </a:lnTo>
                  <a:lnTo>
                    <a:pt x="48775" y="1416998"/>
                  </a:lnTo>
                  <a:lnTo>
                    <a:pt x="36088" y="1373161"/>
                  </a:lnTo>
                  <a:lnTo>
                    <a:pt x="25236" y="1328601"/>
                  </a:lnTo>
                  <a:lnTo>
                    <a:pt x="16263" y="1283358"/>
                  </a:lnTo>
                  <a:lnTo>
                    <a:pt x="9211" y="1237475"/>
                  </a:lnTo>
                  <a:lnTo>
                    <a:pt x="4122" y="1190992"/>
                  </a:lnTo>
                  <a:lnTo>
                    <a:pt x="1037" y="1143950"/>
                  </a:lnTo>
                  <a:lnTo>
                    <a:pt x="0" y="1096390"/>
                  </a:lnTo>
                  <a:close/>
                </a:path>
              </a:pathLst>
            </a:custGeom>
            <a:ln w="12700">
              <a:solidFill>
                <a:srgbClr val="162C51"/>
              </a:solidFill>
            </a:ln>
          </p:spPr>
          <p:txBody>
            <a:bodyPr wrap="square" lIns="0" tIns="0" rIns="0" bIns="0" rtlCol="0"/>
            <a:lstStyle/>
            <a:p>
              <a:endParaRPr/>
            </a:p>
          </p:txBody>
        </p:sp>
        <p:sp>
          <p:nvSpPr>
            <p:cNvPr id="14" name="object 14"/>
            <p:cNvSpPr/>
            <p:nvPr/>
          </p:nvSpPr>
          <p:spPr>
            <a:xfrm rot="2859151">
              <a:off x="9575998" y="4623339"/>
              <a:ext cx="422275" cy="1213485"/>
            </a:xfrm>
            <a:custGeom>
              <a:avLst/>
              <a:gdLst/>
              <a:ahLst/>
              <a:cxnLst/>
              <a:rect l="l" t="t" r="r" b="b"/>
              <a:pathLst>
                <a:path w="422275" h="1213485">
                  <a:moveTo>
                    <a:pt x="111264" y="0"/>
                  </a:moveTo>
                  <a:lnTo>
                    <a:pt x="0" y="163029"/>
                  </a:lnTo>
                  <a:lnTo>
                    <a:pt x="52577" y="153111"/>
                  </a:lnTo>
                  <a:lnTo>
                    <a:pt x="252717" y="1213408"/>
                  </a:lnTo>
                  <a:lnTo>
                    <a:pt x="421855" y="1181480"/>
                  </a:lnTo>
                  <a:lnTo>
                    <a:pt x="221716" y="121183"/>
                  </a:lnTo>
                  <a:lnTo>
                    <a:pt x="274294" y="111251"/>
                  </a:lnTo>
                  <a:lnTo>
                    <a:pt x="111264" y="0"/>
                  </a:lnTo>
                  <a:close/>
                </a:path>
              </a:pathLst>
            </a:custGeom>
            <a:solidFill>
              <a:srgbClr val="FFFF00"/>
            </a:solidFill>
          </p:spPr>
          <p:txBody>
            <a:bodyPr wrap="square" lIns="0" tIns="0" rIns="0" bIns="0" rtlCol="0"/>
            <a:lstStyle/>
            <a:p>
              <a:endParaRPr/>
            </a:p>
          </p:txBody>
        </p:sp>
        <p:sp>
          <p:nvSpPr>
            <p:cNvPr id="15" name="object 15"/>
            <p:cNvSpPr/>
            <p:nvPr/>
          </p:nvSpPr>
          <p:spPr>
            <a:xfrm rot="2955096">
              <a:off x="9569178" y="4620427"/>
              <a:ext cx="422275" cy="1213485"/>
            </a:xfrm>
            <a:custGeom>
              <a:avLst/>
              <a:gdLst/>
              <a:ahLst/>
              <a:cxnLst/>
              <a:rect l="l" t="t" r="r" b="b"/>
              <a:pathLst>
                <a:path w="422275" h="1213485">
                  <a:moveTo>
                    <a:pt x="0" y="163029"/>
                  </a:moveTo>
                  <a:lnTo>
                    <a:pt x="111264" y="0"/>
                  </a:lnTo>
                  <a:lnTo>
                    <a:pt x="274294" y="111252"/>
                  </a:lnTo>
                  <a:lnTo>
                    <a:pt x="221716" y="121183"/>
                  </a:lnTo>
                  <a:lnTo>
                    <a:pt x="421855" y="1181481"/>
                  </a:lnTo>
                  <a:lnTo>
                    <a:pt x="252717" y="1213408"/>
                  </a:lnTo>
                  <a:lnTo>
                    <a:pt x="52577" y="153111"/>
                  </a:lnTo>
                  <a:lnTo>
                    <a:pt x="0" y="163029"/>
                  </a:lnTo>
                  <a:close/>
                </a:path>
              </a:pathLst>
            </a:custGeom>
            <a:ln w="12700">
              <a:solidFill>
                <a:srgbClr val="63300F"/>
              </a:solidFill>
            </a:ln>
          </p:spPr>
          <p:txBody>
            <a:bodyPr wrap="square" lIns="0" tIns="0" rIns="0" bIns="0" rtlCol="0"/>
            <a:lstStyle/>
            <a:p>
              <a:endParaRPr dirty="0"/>
            </a:p>
          </p:txBody>
        </p:sp>
      </p:grpSp>
      <p:sp>
        <p:nvSpPr>
          <p:cNvPr id="16" name="object 16"/>
          <p:cNvSpPr txBox="1"/>
          <p:nvPr/>
        </p:nvSpPr>
        <p:spPr>
          <a:xfrm>
            <a:off x="10716665" y="4841342"/>
            <a:ext cx="421005" cy="299720"/>
          </a:xfrm>
          <a:prstGeom prst="rect">
            <a:avLst/>
          </a:prstGeom>
        </p:spPr>
        <p:txBody>
          <a:bodyPr vert="horz" wrap="square" lIns="0" tIns="12700" rIns="0" bIns="0" rtlCol="0">
            <a:spAutoFit/>
          </a:bodyPr>
          <a:lstStyle/>
          <a:p>
            <a:pPr marL="12700">
              <a:lnSpc>
                <a:spcPct val="100000"/>
              </a:lnSpc>
              <a:spcBef>
                <a:spcPts val="100"/>
              </a:spcBef>
            </a:pPr>
            <a:r>
              <a:rPr sz="1800" spc="-25" dirty="0">
                <a:latin typeface="Calibri"/>
                <a:cs typeface="Calibri"/>
              </a:rPr>
              <a:t>75%</a:t>
            </a:r>
            <a:endParaRPr sz="1800">
              <a:latin typeface="Calibri"/>
              <a:cs typeface="Calibri"/>
            </a:endParaRPr>
          </a:p>
        </p:txBody>
      </p:sp>
      <p:sp>
        <p:nvSpPr>
          <p:cNvPr id="17" name="object 17"/>
          <p:cNvSpPr txBox="1"/>
          <p:nvPr/>
        </p:nvSpPr>
        <p:spPr>
          <a:xfrm>
            <a:off x="8283447" y="4837456"/>
            <a:ext cx="421005" cy="299720"/>
          </a:xfrm>
          <a:prstGeom prst="rect">
            <a:avLst/>
          </a:prstGeom>
        </p:spPr>
        <p:txBody>
          <a:bodyPr vert="horz" wrap="square" lIns="0" tIns="12700" rIns="0" bIns="0" rtlCol="0">
            <a:spAutoFit/>
          </a:bodyPr>
          <a:lstStyle/>
          <a:p>
            <a:pPr marL="12700">
              <a:lnSpc>
                <a:spcPct val="100000"/>
              </a:lnSpc>
              <a:spcBef>
                <a:spcPts val="100"/>
              </a:spcBef>
            </a:pPr>
            <a:r>
              <a:rPr sz="1800" spc="-25" dirty="0">
                <a:latin typeface="Calibri"/>
                <a:cs typeface="Calibri"/>
              </a:rPr>
              <a:t>25%</a:t>
            </a:r>
            <a:endParaRPr sz="1800" dirty="0">
              <a:latin typeface="Calibri"/>
              <a:cs typeface="Calibri"/>
            </a:endParaRPr>
          </a:p>
        </p:txBody>
      </p:sp>
      <p:grpSp>
        <p:nvGrpSpPr>
          <p:cNvPr id="18" name="object 18"/>
          <p:cNvGrpSpPr/>
          <p:nvPr/>
        </p:nvGrpSpPr>
        <p:grpSpPr>
          <a:xfrm>
            <a:off x="7597723" y="5796254"/>
            <a:ext cx="4053204" cy="1068705"/>
            <a:chOff x="7597723" y="5796254"/>
            <a:chExt cx="4053204" cy="1068705"/>
          </a:xfrm>
        </p:grpSpPr>
        <p:sp>
          <p:nvSpPr>
            <p:cNvPr id="19" name="object 19"/>
            <p:cNvSpPr/>
            <p:nvPr/>
          </p:nvSpPr>
          <p:spPr>
            <a:xfrm>
              <a:off x="7604086" y="5802604"/>
              <a:ext cx="4040504" cy="1056005"/>
            </a:xfrm>
            <a:custGeom>
              <a:avLst/>
              <a:gdLst/>
              <a:ahLst/>
              <a:cxnLst/>
              <a:rect l="l" t="t" r="r" b="b"/>
              <a:pathLst>
                <a:path w="4040504" h="1056004">
                  <a:moveTo>
                    <a:pt x="4040428" y="0"/>
                  </a:moveTo>
                  <a:lnTo>
                    <a:pt x="0" y="0"/>
                  </a:lnTo>
                  <a:lnTo>
                    <a:pt x="0" y="1055395"/>
                  </a:lnTo>
                  <a:lnTo>
                    <a:pt x="4040428" y="1055395"/>
                  </a:lnTo>
                  <a:lnTo>
                    <a:pt x="4040428" y="0"/>
                  </a:lnTo>
                  <a:close/>
                </a:path>
              </a:pathLst>
            </a:custGeom>
            <a:solidFill>
              <a:srgbClr val="FFFFFF"/>
            </a:solidFill>
          </p:spPr>
          <p:txBody>
            <a:bodyPr wrap="square" lIns="0" tIns="0" rIns="0" bIns="0" rtlCol="0"/>
            <a:lstStyle/>
            <a:p>
              <a:endParaRPr/>
            </a:p>
          </p:txBody>
        </p:sp>
        <p:sp>
          <p:nvSpPr>
            <p:cNvPr id="20" name="object 20"/>
            <p:cNvSpPr/>
            <p:nvPr/>
          </p:nvSpPr>
          <p:spPr>
            <a:xfrm>
              <a:off x="7604073" y="5802604"/>
              <a:ext cx="4040504" cy="1056005"/>
            </a:xfrm>
            <a:custGeom>
              <a:avLst/>
              <a:gdLst/>
              <a:ahLst/>
              <a:cxnLst/>
              <a:rect l="l" t="t" r="r" b="b"/>
              <a:pathLst>
                <a:path w="4040504" h="1056004">
                  <a:moveTo>
                    <a:pt x="0" y="1055395"/>
                  </a:moveTo>
                  <a:lnTo>
                    <a:pt x="0" y="0"/>
                  </a:lnTo>
                  <a:lnTo>
                    <a:pt x="4040428" y="0"/>
                  </a:lnTo>
                  <a:lnTo>
                    <a:pt x="4040428" y="1055395"/>
                  </a:lnTo>
                </a:path>
              </a:pathLst>
            </a:custGeom>
            <a:ln w="12700">
              <a:solidFill>
                <a:srgbClr val="FFFFFF"/>
              </a:solidFill>
            </a:ln>
          </p:spPr>
          <p:txBody>
            <a:bodyPr wrap="square" lIns="0" tIns="0" rIns="0" bIns="0" rtlCol="0"/>
            <a:lstStyle/>
            <a:p>
              <a:endParaRPr/>
            </a:p>
          </p:txBody>
        </p:sp>
        <p:pic>
          <p:nvPicPr>
            <p:cNvPr id="21" name="object 21"/>
            <p:cNvPicPr/>
            <p:nvPr/>
          </p:nvPicPr>
          <p:blipFill>
            <a:blip r:embed="rId10" cstate="print"/>
            <a:stretch>
              <a:fillRect/>
            </a:stretch>
          </p:blipFill>
          <p:spPr>
            <a:xfrm>
              <a:off x="11057064" y="6115500"/>
              <a:ext cx="487718" cy="463327"/>
            </a:xfrm>
            <a:prstGeom prst="rect">
              <a:avLst/>
            </a:prstGeom>
          </p:spPr>
        </p:pic>
      </p:grpSp>
      <p:sp>
        <p:nvSpPr>
          <p:cNvPr id="22" name="object 22"/>
          <p:cNvSpPr txBox="1">
            <a:spLocks noGrp="1"/>
          </p:cNvSpPr>
          <p:nvPr>
            <p:ph type="title"/>
          </p:nvPr>
        </p:nvSpPr>
        <p:spPr>
          <a:xfrm>
            <a:off x="4709095" y="240332"/>
            <a:ext cx="2929614" cy="473204"/>
          </a:xfrm>
          <a:prstGeom prst="rect">
            <a:avLst/>
          </a:prstGeom>
        </p:spPr>
        <p:txBody>
          <a:bodyPr vert="horz" wrap="square" lIns="0" tIns="101592" rIns="0" bIns="0" rtlCol="0">
            <a:spAutoFit/>
          </a:bodyPr>
          <a:lstStyle/>
          <a:p>
            <a:pPr marL="604520">
              <a:lnSpc>
                <a:spcPct val="100000"/>
              </a:lnSpc>
              <a:spcBef>
                <a:spcPts val="100"/>
              </a:spcBef>
            </a:pPr>
            <a:r>
              <a:rPr dirty="0"/>
              <a:t>2024</a:t>
            </a:r>
            <a:r>
              <a:rPr spc="-50" dirty="0"/>
              <a:t> </a:t>
            </a:r>
            <a:r>
              <a:rPr spc="-10" dirty="0"/>
              <a:t>Workplan</a:t>
            </a:r>
            <a:r>
              <a:rPr spc="-55" dirty="0"/>
              <a:t> </a:t>
            </a:r>
            <a:r>
              <a:rPr spc="-10" dirty="0"/>
              <a:t>Activities</a:t>
            </a:r>
          </a:p>
        </p:txBody>
      </p:sp>
      <p:sp>
        <p:nvSpPr>
          <p:cNvPr id="30" name="object 30"/>
          <p:cNvSpPr txBox="1"/>
          <p:nvPr/>
        </p:nvSpPr>
        <p:spPr>
          <a:xfrm>
            <a:off x="4381727" y="660329"/>
            <a:ext cx="7165625" cy="2022092"/>
          </a:xfrm>
          <a:prstGeom prst="rect">
            <a:avLst/>
          </a:prstGeom>
        </p:spPr>
        <p:txBody>
          <a:bodyPr vert="horz" wrap="square" lIns="0" tIns="12065" rIns="0" bIns="0" rtlCol="0">
            <a:spAutoFit/>
          </a:bodyPr>
          <a:lstStyle/>
          <a:p>
            <a:pPr marL="103505">
              <a:spcBef>
                <a:spcPts val="95"/>
              </a:spcBef>
            </a:pPr>
            <a:r>
              <a:rPr lang="en-CA" sz="1100" b="1" dirty="0">
                <a:latin typeface="Calibri"/>
                <a:cs typeface="Calibri"/>
              </a:rPr>
              <a:t>Previously Reported:</a:t>
            </a:r>
          </a:p>
          <a:p>
            <a:pPr marL="103505">
              <a:spcBef>
                <a:spcPts val="95"/>
              </a:spcBef>
            </a:pPr>
            <a:r>
              <a:rPr sz="1100" dirty="0">
                <a:latin typeface="Calibri"/>
                <a:cs typeface="Calibri"/>
              </a:rPr>
              <a:t>Develop</a:t>
            </a:r>
            <a:r>
              <a:rPr sz="1100" spc="-30" dirty="0">
                <a:latin typeface="Calibri"/>
                <a:cs typeface="Calibri"/>
              </a:rPr>
              <a:t> </a:t>
            </a:r>
            <a:r>
              <a:rPr sz="1100" dirty="0">
                <a:latin typeface="Calibri"/>
                <a:cs typeface="Calibri"/>
              </a:rPr>
              <a:t>tailored</a:t>
            </a:r>
            <a:r>
              <a:rPr sz="1100" spc="-35" dirty="0">
                <a:latin typeface="Calibri"/>
                <a:cs typeface="Calibri"/>
              </a:rPr>
              <a:t> </a:t>
            </a:r>
            <a:r>
              <a:rPr sz="1100" dirty="0">
                <a:latin typeface="Calibri"/>
                <a:cs typeface="Calibri"/>
              </a:rPr>
              <a:t>educational</a:t>
            </a:r>
            <a:r>
              <a:rPr sz="1100" spc="-60" dirty="0">
                <a:latin typeface="Calibri"/>
                <a:cs typeface="Calibri"/>
              </a:rPr>
              <a:t> </a:t>
            </a:r>
            <a:r>
              <a:rPr sz="1100" dirty="0">
                <a:latin typeface="Calibri"/>
                <a:cs typeface="Calibri"/>
              </a:rPr>
              <a:t>materials</a:t>
            </a:r>
            <a:r>
              <a:rPr sz="1100" spc="-60" dirty="0">
                <a:latin typeface="Calibri"/>
                <a:cs typeface="Calibri"/>
              </a:rPr>
              <a:t> </a:t>
            </a:r>
            <a:r>
              <a:rPr sz="1100" dirty="0">
                <a:latin typeface="Calibri"/>
                <a:cs typeface="Calibri"/>
              </a:rPr>
              <a:t>and</a:t>
            </a:r>
            <a:r>
              <a:rPr sz="1100" spc="-55" dirty="0">
                <a:latin typeface="Calibri"/>
                <a:cs typeface="Calibri"/>
              </a:rPr>
              <a:t> </a:t>
            </a:r>
            <a:r>
              <a:rPr sz="1100" spc="-10" dirty="0">
                <a:latin typeface="Calibri"/>
                <a:cs typeface="Calibri"/>
              </a:rPr>
              <a:t>workshops</a:t>
            </a:r>
            <a:r>
              <a:rPr sz="1100" spc="-5" dirty="0">
                <a:latin typeface="Calibri"/>
                <a:cs typeface="Calibri"/>
              </a:rPr>
              <a:t> </a:t>
            </a:r>
            <a:r>
              <a:rPr sz="1100" dirty="0">
                <a:latin typeface="Calibri"/>
                <a:cs typeface="Calibri"/>
              </a:rPr>
              <a:t>to</a:t>
            </a:r>
            <a:r>
              <a:rPr sz="1100" spc="-50" dirty="0">
                <a:latin typeface="Calibri"/>
                <a:cs typeface="Calibri"/>
              </a:rPr>
              <a:t> </a:t>
            </a:r>
            <a:r>
              <a:rPr sz="1100" dirty="0">
                <a:latin typeface="Calibri"/>
                <a:cs typeface="Calibri"/>
              </a:rPr>
              <a:t>address</a:t>
            </a:r>
            <a:r>
              <a:rPr sz="1100" spc="-25" dirty="0">
                <a:latin typeface="Calibri"/>
                <a:cs typeface="Calibri"/>
              </a:rPr>
              <a:t> </a:t>
            </a:r>
            <a:r>
              <a:rPr sz="1100" dirty="0">
                <a:latin typeface="Calibri"/>
                <a:cs typeface="Calibri"/>
              </a:rPr>
              <a:t>the</a:t>
            </a:r>
            <a:r>
              <a:rPr sz="1100" spc="-50" dirty="0">
                <a:latin typeface="Calibri"/>
                <a:cs typeface="Calibri"/>
              </a:rPr>
              <a:t> </a:t>
            </a:r>
            <a:r>
              <a:rPr sz="1100" dirty="0">
                <a:latin typeface="Calibri"/>
                <a:cs typeface="Calibri"/>
              </a:rPr>
              <a:t>identified</a:t>
            </a:r>
            <a:r>
              <a:rPr sz="1100" spc="-70" dirty="0">
                <a:latin typeface="Calibri"/>
                <a:cs typeface="Calibri"/>
              </a:rPr>
              <a:t> </a:t>
            </a:r>
            <a:r>
              <a:rPr sz="1100" dirty="0">
                <a:latin typeface="Calibri"/>
                <a:cs typeface="Calibri"/>
              </a:rPr>
              <a:t>concerns</a:t>
            </a:r>
            <a:r>
              <a:rPr sz="1100" spc="-25" dirty="0">
                <a:latin typeface="Calibri"/>
                <a:cs typeface="Calibri"/>
              </a:rPr>
              <a:t> </a:t>
            </a:r>
            <a:r>
              <a:rPr sz="1100" dirty="0">
                <a:latin typeface="Calibri"/>
                <a:cs typeface="Calibri"/>
              </a:rPr>
              <a:t>and</a:t>
            </a:r>
            <a:r>
              <a:rPr sz="1100" spc="-50" dirty="0">
                <a:latin typeface="Calibri"/>
                <a:cs typeface="Calibri"/>
              </a:rPr>
              <a:t> </a:t>
            </a:r>
            <a:r>
              <a:rPr sz="1100" spc="-10" dirty="0">
                <a:latin typeface="Calibri"/>
                <a:cs typeface="Calibri"/>
              </a:rPr>
              <a:t>promote</a:t>
            </a:r>
            <a:r>
              <a:rPr lang="en-CA" sz="1100" spc="-10" dirty="0">
                <a:latin typeface="Calibri"/>
                <a:cs typeface="Calibri"/>
              </a:rPr>
              <a:t> </a:t>
            </a:r>
            <a:r>
              <a:rPr sz="1100" dirty="0">
                <a:latin typeface="Calibri"/>
                <a:cs typeface="Calibri"/>
              </a:rPr>
              <a:t>ﬁre</a:t>
            </a:r>
            <a:r>
              <a:rPr sz="1100" spc="-40" dirty="0">
                <a:latin typeface="Calibri"/>
                <a:cs typeface="Calibri"/>
              </a:rPr>
              <a:t> </a:t>
            </a:r>
            <a:r>
              <a:rPr sz="1100" spc="-10" dirty="0">
                <a:latin typeface="Calibri"/>
                <a:cs typeface="Calibri"/>
              </a:rPr>
              <a:t>safety</a:t>
            </a:r>
            <a:r>
              <a:rPr sz="1100" spc="-65" dirty="0">
                <a:latin typeface="Calibri"/>
                <a:cs typeface="Calibri"/>
              </a:rPr>
              <a:t> </a:t>
            </a:r>
            <a:r>
              <a:rPr sz="1100" dirty="0">
                <a:latin typeface="Calibri"/>
                <a:cs typeface="Calibri"/>
              </a:rPr>
              <a:t>practices.</a:t>
            </a:r>
            <a:r>
              <a:rPr sz="1100" spc="-50" dirty="0">
                <a:latin typeface="Calibri"/>
                <a:cs typeface="Calibri"/>
              </a:rPr>
              <a:t> </a:t>
            </a:r>
            <a:r>
              <a:rPr sz="1100" spc="-10" dirty="0">
                <a:latin typeface="Calibri"/>
                <a:cs typeface="Calibri"/>
              </a:rPr>
              <a:t>(FireSmart)</a:t>
            </a:r>
            <a:endParaRPr sz="1100" dirty="0">
              <a:latin typeface="Calibri"/>
              <a:cs typeface="Calibri"/>
            </a:endParaRPr>
          </a:p>
          <a:p>
            <a:pPr marL="12700" marR="5080">
              <a:lnSpc>
                <a:spcPct val="102499"/>
              </a:lnSpc>
              <a:spcBef>
                <a:spcPts val="875"/>
              </a:spcBef>
            </a:pPr>
            <a:r>
              <a:rPr lang="en-CA" sz="1100" dirty="0">
                <a:latin typeface="Calibri"/>
                <a:cs typeface="Calibri"/>
              </a:rPr>
              <a:t>  </a:t>
            </a:r>
            <a:r>
              <a:rPr sz="1100" dirty="0">
                <a:latin typeface="Calibri"/>
                <a:cs typeface="Calibri"/>
              </a:rPr>
              <a:t>Collaborate</a:t>
            </a:r>
            <a:r>
              <a:rPr sz="1100" spc="50" dirty="0">
                <a:latin typeface="Calibri"/>
                <a:cs typeface="Calibri"/>
              </a:rPr>
              <a:t> </a:t>
            </a:r>
            <a:r>
              <a:rPr sz="1100" dirty="0">
                <a:latin typeface="Calibri"/>
                <a:cs typeface="Calibri"/>
              </a:rPr>
              <a:t>with</a:t>
            </a:r>
            <a:r>
              <a:rPr sz="1100" spc="45" dirty="0">
                <a:latin typeface="Calibri"/>
                <a:cs typeface="Calibri"/>
              </a:rPr>
              <a:t> </a:t>
            </a:r>
            <a:r>
              <a:rPr sz="1100" dirty="0">
                <a:latin typeface="Calibri"/>
                <a:cs typeface="Calibri"/>
              </a:rPr>
              <a:t>local</a:t>
            </a:r>
            <a:r>
              <a:rPr sz="1100" spc="50" dirty="0">
                <a:latin typeface="Calibri"/>
                <a:cs typeface="Calibri"/>
              </a:rPr>
              <a:t> </a:t>
            </a:r>
            <a:r>
              <a:rPr sz="1100" dirty="0">
                <a:latin typeface="Calibri"/>
                <a:cs typeface="Calibri"/>
              </a:rPr>
              <a:t>schools,</a:t>
            </a:r>
            <a:r>
              <a:rPr sz="1100" spc="40" dirty="0">
                <a:latin typeface="Calibri"/>
                <a:cs typeface="Calibri"/>
              </a:rPr>
              <a:t> </a:t>
            </a:r>
            <a:r>
              <a:rPr sz="1100" dirty="0">
                <a:latin typeface="Calibri"/>
                <a:cs typeface="Calibri"/>
              </a:rPr>
              <a:t>community</a:t>
            </a:r>
            <a:r>
              <a:rPr sz="1100" spc="45" dirty="0">
                <a:latin typeface="Calibri"/>
                <a:cs typeface="Calibri"/>
              </a:rPr>
              <a:t> </a:t>
            </a:r>
            <a:r>
              <a:rPr sz="1100" dirty="0">
                <a:latin typeface="Calibri"/>
                <a:cs typeface="Calibri"/>
              </a:rPr>
              <a:t>centers,</a:t>
            </a:r>
            <a:r>
              <a:rPr sz="1100" spc="40" dirty="0">
                <a:latin typeface="Calibri"/>
                <a:cs typeface="Calibri"/>
              </a:rPr>
              <a:t> </a:t>
            </a:r>
            <a:r>
              <a:rPr sz="1100" dirty="0">
                <a:latin typeface="Calibri"/>
                <a:cs typeface="Calibri"/>
              </a:rPr>
              <a:t>and</a:t>
            </a:r>
            <a:r>
              <a:rPr sz="1100" spc="45" dirty="0">
                <a:latin typeface="Calibri"/>
                <a:cs typeface="Calibri"/>
              </a:rPr>
              <a:t> </a:t>
            </a:r>
            <a:r>
              <a:rPr sz="1100" dirty="0">
                <a:latin typeface="Calibri"/>
                <a:cs typeface="Calibri"/>
              </a:rPr>
              <a:t>businesses</a:t>
            </a:r>
            <a:r>
              <a:rPr sz="1100" spc="45" dirty="0">
                <a:latin typeface="Calibri"/>
                <a:cs typeface="Calibri"/>
              </a:rPr>
              <a:t> </a:t>
            </a:r>
            <a:r>
              <a:rPr sz="1100" dirty="0">
                <a:latin typeface="Calibri"/>
                <a:cs typeface="Calibri"/>
              </a:rPr>
              <a:t>to</a:t>
            </a:r>
            <a:r>
              <a:rPr sz="1100" spc="40" dirty="0">
                <a:latin typeface="Calibri"/>
                <a:cs typeface="Calibri"/>
              </a:rPr>
              <a:t> </a:t>
            </a:r>
            <a:r>
              <a:rPr sz="1100" dirty="0">
                <a:latin typeface="Calibri"/>
                <a:cs typeface="Calibri"/>
              </a:rPr>
              <a:t>incorporate</a:t>
            </a:r>
            <a:r>
              <a:rPr sz="1100" spc="55" dirty="0">
                <a:latin typeface="Calibri"/>
                <a:cs typeface="Calibri"/>
              </a:rPr>
              <a:t> </a:t>
            </a:r>
            <a:r>
              <a:rPr sz="1100" dirty="0">
                <a:latin typeface="Calibri"/>
                <a:cs typeface="Calibri"/>
              </a:rPr>
              <a:t>ﬁre</a:t>
            </a:r>
            <a:r>
              <a:rPr sz="1100" spc="40" dirty="0">
                <a:latin typeface="Calibri"/>
                <a:cs typeface="Calibri"/>
              </a:rPr>
              <a:t> </a:t>
            </a:r>
            <a:r>
              <a:rPr sz="1100" dirty="0">
                <a:latin typeface="Calibri"/>
                <a:cs typeface="Calibri"/>
              </a:rPr>
              <a:t>safety</a:t>
            </a:r>
            <a:r>
              <a:rPr sz="1100" spc="55" dirty="0">
                <a:latin typeface="Calibri"/>
                <a:cs typeface="Calibri"/>
              </a:rPr>
              <a:t> </a:t>
            </a:r>
            <a:r>
              <a:rPr sz="1100" spc="-10" dirty="0">
                <a:latin typeface="Calibri"/>
                <a:cs typeface="Calibri"/>
              </a:rPr>
              <a:t>education </a:t>
            </a:r>
            <a:r>
              <a:rPr sz="1100" dirty="0">
                <a:latin typeface="Calibri"/>
                <a:cs typeface="Calibri"/>
              </a:rPr>
              <a:t>into</a:t>
            </a:r>
            <a:r>
              <a:rPr sz="1100" spc="-45" dirty="0">
                <a:latin typeface="Calibri"/>
                <a:cs typeface="Calibri"/>
              </a:rPr>
              <a:t> </a:t>
            </a:r>
            <a:r>
              <a:rPr sz="1100" dirty="0">
                <a:latin typeface="Calibri"/>
                <a:cs typeface="Calibri"/>
              </a:rPr>
              <a:t>their</a:t>
            </a:r>
            <a:r>
              <a:rPr sz="1100" spc="-20" dirty="0">
                <a:latin typeface="Calibri"/>
                <a:cs typeface="Calibri"/>
              </a:rPr>
              <a:t> </a:t>
            </a:r>
            <a:r>
              <a:rPr sz="1100" spc="-10" dirty="0">
                <a:latin typeface="Calibri"/>
                <a:cs typeface="Calibri"/>
              </a:rPr>
              <a:t>programs</a:t>
            </a:r>
            <a:r>
              <a:rPr lang="en-CA" sz="1100" spc="-10" dirty="0">
                <a:latin typeface="Calibri"/>
                <a:cs typeface="Calibri"/>
              </a:rPr>
              <a:t> </a:t>
            </a:r>
            <a:r>
              <a:rPr sz="1100" dirty="0">
                <a:latin typeface="Calibri"/>
                <a:cs typeface="Calibri"/>
              </a:rPr>
              <a:t>and</a:t>
            </a:r>
            <a:r>
              <a:rPr sz="1100" spc="-40" dirty="0">
                <a:latin typeface="Calibri"/>
                <a:cs typeface="Calibri"/>
              </a:rPr>
              <a:t> </a:t>
            </a:r>
            <a:r>
              <a:rPr sz="1100" spc="-10" dirty="0">
                <a:latin typeface="Calibri"/>
                <a:cs typeface="Calibri"/>
              </a:rPr>
              <a:t>events.</a:t>
            </a:r>
            <a:endParaRPr sz="1100" dirty="0">
              <a:latin typeface="Calibri"/>
              <a:cs typeface="Calibri"/>
            </a:endParaRPr>
          </a:p>
          <a:p>
            <a:pPr>
              <a:lnSpc>
                <a:spcPct val="100000"/>
              </a:lnSpc>
              <a:spcBef>
                <a:spcPts val="20"/>
              </a:spcBef>
            </a:pPr>
            <a:endParaRPr sz="1100" dirty="0">
              <a:latin typeface="Calibri"/>
              <a:cs typeface="Calibri"/>
            </a:endParaRPr>
          </a:p>
          <a:p>
            <a:pPr marL="12700">
              <a:lnSpc>
                <a:spcPct val="100000"/>
              </a:lnSpc>
            </a:pPr>
            <a:r>
              <a:rPr sz="1100" spc="-10" dirty="0">
                <a:latin typeface="Calibri"/>
                <a:cs typeface="Calibri"/>
              </a:rPr>
              <a:t>Organize</a:t>
            </a:r>
            <a:r>
              <a:rPr sz="1100" spc="-55" dirty="0">
                <a:latin typeface="Calibri"/>
                <a:cs typeface="Calibri"/>
              </a:rPr>
              <a:t> </a:t>
            </a:r>
            <a:r>
              <a:rPr sz="1100" dirty="0">
                <a:latin typeface="Calibri"/>
                <a:cs typeface="Calibri"/>
              </a:rPr>
              <a:t>regular</a:t>
            </a:r>
            <a:r>
              <a:rPr sz="1100" spc="-45" dirty="0">
                <a:latin typeface="Calibri"/>
                <a:cs typeface="Calibri"/>
              </a:rPr>
              <a:t> </a:t>
            </a:r>
            <a:r>
              <a:rPr sz="1100" dirty="0">
                <a:latin typeface="Calibri"/>
                <a:cs typeface="Calibri"/>
              </a:rPr>
              <a:t>community</a:t>
            </a:r>
            <a:r>
              <a:rPr sz="1100" spc="-50" dirty="0">
                <a:latin typeface="Calibri"/>
                <a:cs typeface="Calibri"/>
              </a:rPr>
              <a:t> </a:t>
            </a:r>
            <a:r>
              <a:rPr sz="1100" dirty="0">
                <a:latin typeface="Calibri"/>
                <a:cs typeface="Calibri"/>
              </a:rPr>
              <a:t>outreach</a:t>
            </a:r>
            <a:r>
              <a:rPr sz="1100" spc="-30" dirty="0">
                <a:latin typeface="Calibri"/>
                <a:cs typeface="Calibri"/>
              </a:rPr>
              <a:t> </a:t>
            </a:r>
            <a:r>
              <a:rPr sz="1100" dirty="0">
                <a:latin typeface="Calibri"/>
                <a:cs typeface="Calibri"/>
              </a:rPr>
              <a:t>events,</a:t>
            </a:r>
            <a:r>
              <a:rPr sz="1100" spc="-35" dirty="0">
                <a:latin typeface="Calibri"/>
                <a:cs typeface="Calibri"/>
              </a:rPr>
              <a:t> </a:t>
            </a:r>
            <a:r>
              <a:rPr sz="1100" dirty="0">
                <a:latin typeface="Calibri"/>
                <a:cs typeface="Calibri"/>
              </a:rPr>
              <a:t>such</a:t>
            </a:r>
            <a:r>
              <a:rPr sz="1100" spc="-50" dirty="0">
                <a:latin typeface="Calibri"/>
                <a:cs typeface="Calibri"/>
              </a:rPr>
              <a:t> </a:t>
            </a:r>
            <a:r>
              <a:rPr sz="1100" dirty="0">
                <a:latin typeface="Calibri"/>
                <a:cs typeface="Calibri"/>
              </a:rPr>
              <a:t>as</a:t>
            </a:r>
            <a:r>
              <a:rPr sz="1100" spc="-65" dirty="0">
                <a:latin typeface="Calibri"/>
                <a:cs typeface="Calibri"/>
              </a:rPr>
              <a:t> </a:t>
            </a:r>
            <a:r>
              <a:rPr sz="1100" dirty="0">
                <a:latin typeface="Calibri"/>
                <a:cs typeface="Calibri"/>
              </a:rPr>
              <a:t>open</a:t>
            </a:r>
            <a:r>
              <a:rPr sz="1100" spc="-35" dirty="0">
                <a:latin typeface="Calibri"/>
                <a:cs typeface="Calibri"/>
              </a:rPr>
              <a:t> </a:t>
            </a:r>
            <a:r>
              <a:rPr sz="1100" dirty="0">
                <a:latin typeface="Calibri"/>
                <a:cs typeface="Calibri"/>
              </a:rPr>
              <a:t>houses</a:t>
            </a:r>
            <a:r>
              <a:rPr sz="1100" spc="-40" dirty="0">
                <a:latin typeface="Calibri"/>
                <a:cs typeface="Calibri"/>
              </a:rPr>
              <a:t> </a:t>
            </a:r>
            <a:r>
              <a:rPr sz="1100" dirty="0">
                <a:latin typeface="Calibri"/>
                <a:cs typeface="Calibri"/>
              </a:rPr>
              <a:t>or</a:t>
            </a:r>
            <a:r>
              <a:rPr sz="1100" spc="-35" dirty="0">
                <a:latin typeface="Calibri"/>
                <a:cs typeface="Calibri"/>
              </a:rPr>
              <a:t> </a:t>
            </a:r>
            <a:r>
              <a:rPr sz="1100" dirty="0">
                <a:latin typeface="Calibri"/>
                <a:cs typeface="Calibri"/>
              </a:rPr>
              <a:t>safety</a:t>
            </a:r>
            <a:r>
              <a:rPr sz="1100" spc="-45" dirty="0">
                <a:latin typeface="Calibri"/>
                <a:cs typeface="Calibri"/>
              </a:rPr>
              <a:t> </a:t>
            </a:r>
            <a:r>
              <a:rPr sz="1100" spc="-10" dirty="0">
                <a:latin typeface="Calibri"/>
                <a:cs typeface="Calibri"/>
              </a:rPr>
              <a:t>fairs,</a:t>
            </a:r>
            <a:r>
              <a:rPr sz="1100" spc="-55" dirty="0">
                <a:latin typeface="Calibri"/>
                <a:cs typeface="Calibri"/>
              </a:rPr>
              <a:t> </a:t>
            </a:r>
            <a:r>
              <a:rPr sz="1100" dirty="0">
                <a:latin typeface="Calibri"/>
                <a:cs typeface="Calibri"/>
              </a:rPr>
              <a:t>to</a:t>
            </a:r>
            <a:r>
              <a:rPr sz="1100" spc="-55" dirty="0">
                <a:latin typeface="Calibri"/>
                <a:cs typeface="Calibri"/>
              </a:rPr>
              <a:t> </a:t>
            </a:r>
            <a:r>
              <a:rPr sz="1100" dirty="0">
                <a:latin typeface="Calibri"/>
                <a:cs typeface="Calibri"/>
              </a:rPr>
              <a:t>raise</a:t>
            </a:r>
            <a:r>
              <a:rPr sz="1100" spc="-45" dirty="0">
                <a:latin typeface="Calibri"/>
                <a:cs typeface="Calibri"/>
              </a:rPr>
              <a:t> </a:t>
            </a:r>
            <a:r>
              <a:rPr sz="1100" spc="-10" dirty="0">
                <a:latin typeface="Calibri"/>
                <a:cs typeface="Calibri"/>
              </a:rPr>
              <a:t>awareness</a:t>
            </a:r>
            <a:r>
              <a:rPr lang="en-CA" sz="1100" spc="-10" dirty="0">
                <a:latin typeface="Calibri"/>
                <a:cs typeface="Calibri"/>
              </a:rPr>
              <a:t> </a:t>
            </a:r>
            <a:r>
              <a:rPr sz="1100" dirty="0">
                <a:latin typeface="Calibri"/>
                <a:cs typeface="Calibri"/>
              </a:rPr>
              <a:t>about</a:t>
            </a:r>
            <a:r>
              <a:rPr sz="1100" spc="-40" dirty="0">
                <a:latin typeface="Calibri"/>
                <a:cs typeface="Calibri"/>
              </a:rPr>
              <a:t> </a:t>
            </a:r>
            <a:r>
              <a:rPr sz="1100" dirty="0">
                <a:latin typeface="Calibri"/>
                <a:cs typeface="Calibri"/>
              </a:rPr>
              <a:t>ﬁre</a:t>
            </a:r>
            <a:r>
              <a:rPr sz="1100" spc="-10" dirty="0">
                <a:latin typeface="Calibri"/>
                <a:cs typeface="Calibri"/>
              </a:rPr>
              <a:t> prevention </a:t>
            </a:r>
            <a:r>
              <a:rPr sz="1100" dirty="0">
                <a:latin typeface="Calibri"/>
                <a:cs typeface="Calibri"/>
              </a:rPr>
              <a:t>and safety</a:t>
            </a:r>
            <a:r>
              <a:rPr sz="1100" spc="15" dirty="0">
                <a:latin typeface="Calibri"/>
                <a:cs typeface="Calibri"/>
              </a:rPr>
              <a:t> </a:t>
            </a:r>
            <a:r>
              <a:rPr sz="1100" spc="-10" dirty="0">
                <a:latin typeface="Calibri"/>
                <a:cs typeface="Calibri"/>
              </a:rPr>
              <a:t>measures.</a:t>
            </a:r>
            <a:endParaRPr sz="1100" dirty="0">
              <a:latin typeface="Calibri"/>
              <a:cs typeface="Calibri"/>
            </a:endParaRPr>
          </a:p>
          <a:p>
            <a:pPr>
              <a:lnSpc>
                <a:spcPct val="100000"/>
              </a:lnSpc>
              <a:spcBef>
                <a:spcPts val="20"/>
              </a:spcBef>
            </a:pPr>
            <a:endParaRPr sz="1100" dirty="0">
              <a:latin typeface="Calibri"/>
              <a:cs typeface="Calibri"/>
            </a:endParaRPr>
          </a:p>
          <a:p>
            <a:pPr marL="12700">
              <a:lnSpc>
                <a:spcPct val="100000"/>
              </a:lnSpc>
            </a:pPr>
            <a:r>
              <a:rPr sz="1100" dirty="0">
                <a:latin typeface="Calibri"/>
                <a:cs typeface="Calibri"/>
              </a:rPr>
              <a:t>Utilize</a:t>
            </a:r>
            <a:r>
              <a:rPr sz="1100" spc="-60" dirty="0">
                <a:latin typeface="Calibri"/>
                <a:cs typeface="Calibri"/>
              </a:rPr>
              <a:t> </a:t>
            </a:r>
            <a:r>
              <a:rPr sz="1100" dirty="0">
                <a:latin typeface="Calibri"/>
                <a:cs typeface="Calibri"/>
              </a:rPr>
              <a:t>social</a:t>
            </a:r>
            <a:r>
              <a:rPr sz="1100" spc="-50" dirty="0">
                <a:latin typeface="Calibri"/>
                <a:cs typeface="Calibri"/>
              </a:rPr>
              <a:t> </a:t>
            </a:r>
            <a:r>
              <a:rPr sz="1100" dirty="0">
                <a:latin typeface="Calibri"/>
                <a:cs typeface="Calibri"/>
              </a:rPr>
              <a:t>media</a:t>
            </a:r>
            <a:r>
              <a:rPr sz="1100" spc="-35" dirty="0">
                <a:latin typeface="Calibri"/>
                <a:cs typeface="Calibri"/>
              </a:rPr>
              <a:t> </a:t>
            </a:r>
            <a:r>
              <a:rPr sz="1100" dirty="0">
                <a:latin typeface="Calibri"/>
                <a:cs typeface="Calibri"/>
              </a:rPr>
              <a:t>and</a:t>
            </a:r>
            <a:r>
              <a:rPr sz="1100" spc="-55" dirty="0">
                <a:latin typeface="Calibri"/>
                <a:cs typeface="Calibri"/>
              </a:rPr>
              <a:t> </a:t>
            </a:r>
            <a:r>
              <a:rPr sz="1100" dirty="0">
                <a:latin typeface="Calibri"/>
                <a:cs typeface="Calibri"/>
              </a:rPr>
              <a:t>other</a:t>
            </a:r>
            <a:r>
              <a:rPr sz="1100" spc="-25" dirty="0">
                <a:latin typeface="Calibri"/>
                <a:cs typeface="Calibri"/>
              </a:rPr>
              <a:t> </a:t>
            </a:r>
            <a:r>
              <a:rPr sz="1100" dirty="0">
                <a:latin typeface="Calibri"/>
                <a:cs typeface="Calibri"/>
              </a:rPr>
              <a:t>digital</a:t>
            </a:r>
            <a:r>
              <a:rPr sz="1100" spc="-65" dirty="0">
                <a:latin typeface="Calibri"/>
                <a:cs typeface="Calibri"/>
              </a:rPr>
              <a:t> </a:t>
            </a:r>
            <a:r>
              <a:rPr sz="1100" spc="-10" dirty="0">
                <a:latin typeface="Calibri"/>
                <a:cs typeface="Calibri"/>
              </a:rPr>
              <a:t>platforms</a:t>
            </a:r>
            <a:r>
              <a:rPr sz="1100" spc="-45" dirty="0">
                <a:latin typeface="Calibri"/>
                <a:cs typeface="Calibri"/>
              </a:rPr>
              <a:t> </a:t>
            </a:r>
            <a:r>
              <a:rPr sz="1100" dirty="0">
                <a:latin typeface="Calibri"/>
                <a:cs typeface="Calibri"/>
              </a:rPr>
              <a:t>to</a:t>
            </a:r>
            <a:r>
              <a:rPr sz="1100" spc="-35" dirty="0">
                <a:latin typeface="Calibri"/>
                <a:cs typeface="Calibri"/>
              </a:rPr>
              <a:t> </a:t>
            </a:r>
            <a:r>
              <a:rPr sz="1100" dirty="0">
                <a:latin typeface="Calibri"/>
                <a:cs typeface="Calibri"/>
              </a:rPr>
              <a:t>share</a:t>
            </a:r>
            <a:r>
              <a:rPr sz="1100" spc="-35" dirty="0">
                <a:latin typeface="Calibri"/>
                <a:cs typeface="Calibri"/>
              </a:rPr>
              <a:t> </a:t>
            </a:r>
            <a:r>
              <a:rPr sz="1100" dirty="0">
                <a:latin typeface="Calibri"/>
                <a:cs typeface="Calibri"/>
              </a:rPr>
              <a:t>ﬁre</a:t>
            </a:r>
            <a:r>
              <a:rPr sz="1100" spc="-15" dirty="0">
                <a:latin typeface="Calibri"/>
                <a:cs typeface="Calibri"/>
              </a:rPr>
              <a:t> </a:t>
            </a:r>
            <a:r>
              <a:rPr sz="1100" dirty="0">
                <a:latin typeface="Calibri"/>
                <a:cs typeface="Calibri"/>
              </a:rPr>
              <a:t>safety</a:t>
            </a:r>
            <a:r>
              <a:rPr sz="1100" spc="-35" dirty="0">
                <a:latin typeface="Calibri"/>
                <a:cs typeface="Calibri"/>
              </a:rPr>
              <a:t> </a:t>
            </a:r>
            <a:r>
              <a:rPr sz="1100" dirty="0">
                <a:latin typeface="Calibri"/>
                <a:cs typeface="Calibri"/>
              </a:rPr>
              <a:t>0ps,</a:t>
            </a:r>
            <a:r>
              <a:rPr sz="1100" spc="-35" dirty="0">
                <a:latin typeface="Calibri"/>
                <a:cs typeface="Calibri"/>
              </a:rPr>
              <a:t> </a:t>
            </a:r>
            <a:r>
              <a:rPr sz="1100" dirty="0">
                <a:latin typeface="Calibri"/>
                <a:cs typeface="Calibri"/>
              </a:rPr>
              <a:t>success</a:t>
            </a:r>
            <a:r>
              <a:rPr sz="1100" spc="-20" dirty="0">
                <a:latin typeface="Calibri"/>
                <a:cs typeface="Calibri"/>
              </a:rPr>
              <a:t> </a:t>
            </a:r>
            <a:r>
              <a:rPr sz="1100" dirty="0">
                <a:latin typeface="Calibri"/>
                <a:cs typeface="Calibri"/>
              </a:rPr>
              <a:t>stories,</a:t>
            </a:r>
            <a:r>
              <a:rPr sz="1100" spc="-35" dirty="0">
                <a:latin typeface="Calibri"/>
                <a:cs typeface="Calibri"/>
              </a:rPr>
              <a:t> </a:t>
            </a:r>
            <a:r>
              <a:rPr sz="1100" dirty="0">
                <a:latin typeface="Calibri"/>
                <a:cs typeface="Calibri"/>
              </a:rPr>
              <a:t>and</a:t>
            </a:r>
            <a:r>
              <a:rPr sz="1100" spc="-50" dirty="0">
                <a:latin typeface="Calibri"/>
                <a:cs typeface="Calibri"/>
              </a:rPr>
              <a:t> </a:t>
            </a:r>
            <a:r>
              <a:rPr sz="1100" spc="-10" dirty="0">
                <a:latin typeface="Calibri"/>
                <a:cs typeface="Calibri"/>
              </a:rPr>
              <a:t>community</a:t>
            </a:r>
            <a:r>
              <a:rPr lang="en-CA" sz="1100" spc="-10" dirty="0">
                <a:latin typeface="Calibri"/>
                <a:cs typeface="Calibri"/>
              </a:rPr>
              <a:t> </a:t>
            </a:r>
            <a:r>
              <a:rPr sz="1100" dirty="0">
                <a:latin typeface="Calibri"/>
                <a:cs typeface="Calibri"/>
              </a:rPr>
              <a:t>initiatives</a:t>
            </a:r>
            <a:r>
              <a:rPr sz="1100" spc="-50" dirty="0">
                <a:latin typeface="Calibri"/>
                <a:cs typeface="Calibri"/>
              </a:rPr>
              <a:t> </a:t>
            </a:r>
            <a:r>
              <a:rPr sz="1100" dirty="0">
                <a:latin typeface="Calibri"/>
                <a:cs typeface="Calibri"/>
              </a:rPr>
              <a:t>to</a:t>
            </a:r>
            <a:r>
              <a:rPr sz="1100" spc="150" dirty="0">
                <a:latin typeface="Calibri"/>
                <a:cs typeface="Calibri"/>
              </a:rPr>
              <a:t> </a:t>
            </a:r>
            <a:r>
              <a:rPr sz="1100" dirty="0">
                <a:latin typeface="Calibri"/>
                <a:cs typeface="Calibri"/>
              </a:rPr>
              <a:t>engage</a:t>
            </a:r>
            <a:r>
              <a:rPr sz="1100" spc="-50" dirty="0">
                <a:latin typeface="Calibri"/>
                <a:cs typeface="Calibri"/>
              </a:rPr>
              <a:t> </a:t>
            </a:r>
            <a:r>
              <a:rPr sz="1100" dirty="0">
                <a:latin typeface="Calibri"/>
                <a:cs typeface="Calibri"/>
              </a:rPr>
              <a:t>a</a:t>
            </a:r>
            <a:r>
              <a:rPr sz="1100" spc="-35" dirty="0">
                <a:latin typeface="Calibri"/>
                <a:cs typeface="Calibri"/>
              </a:rPr>
              <a:t> </a:t>
            </a:r>
            <a:r>
              <a:rPr sz="1100" dirty="0">
                <a:latin typeface="Calibri"/>
                <a:cs typeface="Calibri"/>
              </a:rPr>
              <a:t>wider</a:t>
            </a:r>
            <a:r>
              <a:rPr sz="1100" spc="-25" dirty="0">
                <a:latin typeface="Calibri"/>
                <a:cs typeface="Calibri"/>
              </a:rPr>
              <a:t> </a:t>
            </a:r>
            <a:r>
              <a:rPr sz="1100" spc="-10" dirty="0">
                <a:latin typeface="Calibri"/>
                <a:cs typeface="Calibri"/>
              </a:rPr>
              <a:t>audience.</a:t>
            </a:r>
            <a:endParaRPr sz="1100" dirty="0">
              <a:latin typeface="Calibri"/>
              <a:cs typeface="Calibri"/>
            </a:endParaRPr>
          </a:p>
        </p:txBody>
      </p:sp>
      <p:sp>
        <p:nvSpPr>
          <p:cNvPr id="31" name="object 31"/>
          <p:cNvSpPr txBox="1">
            <a:spLocks noGrp="1"/>
          </p:cNvSpPr>
          <p:nvPr>
            <p:ph type="dt" sz="half" idx="6"/>
          </p:nvPr>
        </p:nvSpPr>
        <p:spPr>
          <a:prstGeom prst="rect">
            <a:avLst/>
          </a:prstGeom>
        </p:spPr>
        <p:txBody>
          <a:bodyPr vert="horz" wrap="square" lIns="0" tIns="203767" rIns="0" bIns="0" rtlCol="0">
            <a:spAutoFit/>
          </a:bodyPr>
          <a:lstStyle/>
          <a:p>
            <a:pPr marL="140970">
              <a:lnSpc>
                <a:spcPts val="1810"/>
              </a:lnSpc>
            </a:pPr>
            <a:r>
              <a:rPr spc="-10" dirty="0"/>
              <a:t>Complete</a:t>
            </a:r>
          </a:p>
        </p:txBody>
      </p:sp>
      <p:sp>
        <p:nvSpPr>
          <p:cNvPr id="32" name="object 32"/>
          <p:cNvSpPr txBox="1"/>
          <p:nvPr/>
        </p:nvSpPr>
        <p:spPr>
          <a:xfrm>
            <a:off x="7114158" y="5590008"/>
            <a:ext cx="1483995" cy="254000"/>
          </a:xfrm>
          <a:prstGeom prst="rect">
            <a:avLst/>
          </a:prstGeom>
        </p:spPr>
        <p:txBody>
          <a:bodyPr vert="horz" wrap="square" lIns="0" tIns="0" rIns="0" bIns="0" rtlCol="0">
            <a:spAutoFit/>
          </a:bodyPr>
          <a:lstStyle/>
          <a:p>
            <a:pPr marL="12700">
              <a:lnSpc>
                <a:spcPts val="1810"/>
              </a:lnSpc>
            </a:pPr>
            <a:r>
              <a:rPr sz="1800" dirty="0">
                <a:latin typeface="Calibri"/>
                <a:cs typeface="Calibri"/>
              </a:rPr>
              <a:t>January</a:t>
            </a:r>
            <a:r>
              <a:rPr sz="1800" spc="-25" dirty="0">
                <a:latin typeface="Calibri"/>
                <a:cs typeface="Calibri"/>
              </a:rPr>
              <a:t> </a:t>
            </a:r>
            <a:r>
              <a:rPr sz="1800" dirty="0">
                <a:latin typeface="Calibri"/>
                <a:cs typeface="Calibri"/>
              </a:rPr>
              <a:t>1,</a:t>
            </a:r>
            <a:r>
              <a:rPr sz="1800" spc="-20" dirty="0">
                <a:latin typeface="Calibri"/>
                <a:cs typeface="Calibri"/>
              </a:rPr>
              <a:t> 2024</a:t>
            </a:r>
            <a:endParaRPr sz="1800">
              <a:latin typeface="Calibri"/>
              <a:cs typeface="Calibri"/>
            </a:endParaRPr>
          </a:p>
        </p:txBody>
      </p:sp>
      <p:pic>
        <p:nvPicPr>
          <p:cNvPr id="34" name="Picture 33">
            <a:extLst>
              <a:ext uri="{FF2B5EF4-FFF2-40B4-BE49-F238E27FC236}">
                <a16:creationId xmlns:a16="http://schemas.microsoft.com/office/drawing/2014/main" id="{1E5AF7C1-2F0B-F0F1-6F25-05C1F32AE45C}"/>
              </a:ext>
            </a:extLst>
          </p:cNvPr>
          <p:cNvPicPr>
            <a:picLocks noChangeAspect="1"/>
          </p:cNvPicPr>
          <p:nvPr/>
        </p:nvPicPr>
        <p:blipFill>
          <a:blip r:embed="rId11"/>
          <a:stretch>
            <a:fillRect/>
          </a:stretch>
        </p:blipFill>
        <p:spPr>
          <a:xfrm>
            <a:off x="9137938" y="5840775"/>
            <a:ext cx="1603387" cy="731583"/>
          </a:xfrm>
          <a:prstGeom prst="rect">
            <a:avLst/>
          </a:prstGeom>
        </p:spPr>
      </p:pic>
      <p:sp>
        <p:nvSpPr>
          <p:cNvPr id="35" name="object 17">
            <a:extLst>
              <a:ext uri="{FF2B5EF4-FFF2-40B4-BE49-F238E27FC236}">
                <a16:creationId xmlns:a16="http://schemas.microsoft.com/office/drawing/2014/main" id="{FA2962E9-C7D3-6B6A-6E12-9E7A9D965CA0}"/>
              </a:ext>
            </a:extLst>
          </p:cNvPr>
          <p:cNvSpPr txBox="1"/>
          <p:nvPr/>
        </p:nvSpPr>
        <p:spPr>
          <a:xfrm>
            <a:off x="9470974" y="4399445"/>
            <a:ext cx="421005" cy="299720"/>
          </a:xfrm>
          <a:prstGeom prst="rect">
            <a:avLst/>
          </a:prstGeom>
        </p:spPr>
        <p:txBody>
          <a:bodyPr vert="horz" wrap="square" lIns="0" tIns="12700" rIns="0" bIns="0" rtlCol="0">
            <a:spAutoFit/>
          </a:bodyPr>
          <a:lstStyle/>
          <a:p>
            <a:pPr marL="12700">
              <a:lnSpc>
                <a:spcPct val="100000"/>
              </a:lnSpc>
              <a:spcBef>
                <a:spcPts val="100"/>
              </a:spcBef>
            </a:pPr>
            <a:r>
              <a:rPr lang="en-CA" spc="-25" dirty="0">
                <a:latin typeface="Calibri"/>
                <a:cs typeface="Calibri"/>
              </a:rPr>
              <a:t>50</a:t>
            </a:r>
            <a:r>
              <a:rPr sz="1800" spc="-25" dirty="0">
                <a:latin typeface="Calibri"/>
                <a:cs typeface="Calibri"/>
              </a:rPr>
              <a:t>%</a:t>
            </a:r>
            <a:endParaRPr sz="1800" dirty="0">
              <a:latin typeface="Calibri"/>
              <a:cs typeface="Calibri"/>
            </a:endParaRPr>
          </a:p>
        </p:txBody>
      </p:sp>
      <p:sp>
        <p:nvSpPr>
          <p:cNvPr id="36" name="TextBox 35">
            <a:extLst>
              <a:ext uri="{FF2B5EF4-FFF2-40B4-BE49-F238E27FC236}">
                <a16:creationId xmlns:a16="http://schemas.microsoft.com/office/drawing/2014/main" id="{7296FB14-D419-D2FC-8485-B47DD50855E1}"/>
              </a:ext>
            </a:extLst>
          </p:cNvPr>
          <p:cNvSpPr txBox="1"/>
          <p:nvPr/>
        </p:nvSpPr>
        <p:spPr>
          <a:xfrm>
            <a:off x="4347543" y="2838602"/>
            <a:ext cx="7082427" cy="1615827"/>
          </a:xfrm>
          <a:prstGeom prst="rect">
            <a:avLst/>
          </a:prstGeom>
          <a:noFill/>
        </p:spPr>
        <p:txBody>
          <a:bodyPr wrap="square" rtlCol="0">
            <a:spAutoFit/>
          </a:bodyPr>
          <a:lstStyle/>
          <a:p>
            <a:r>
              <a:rPr lang="en-CA" sz="1100" dirty="0">
                <a:solidFill>
                  <a:srgbClr val="FF0000"/>
                </a:solidFill>
                <a:latin typeface="+mj-lt"/>
              </a:rPr>
              <a:t>-Install a new Dispatch system with incident reporting and shift tracking.  This involves lots of training, testing and innovation.  This work is ongoing until March when the new system is stable for use.</a:t>
            </a:r>
          </a:p>
          <a:p>
            <a:r>
              <a:rPr lang="en-CA" sz="1100" dirty="0">
                <a:solidFill>
                  <a:srgbClr val="FF0000"/>
                </a:solidFill>
                <a:latin typeface="+mj-lt"/>
              </a:rPr>
              <a:t> </a:t>
            </a:r>
          </a:p>
          <a:p>
            <a:r>
              <a:rPr lang="en-CA" sz="1100" dirty="0">
                <a:solidFill>
                  <a:srgbClr val="FF0000"/>
                </a:solidFill>
                <a:latin typeface="+mj-lt"/>
              </a:rPr>
              <a:t>-Engaged FUS to perform a Tender pumping test on in early 2025.  This is a significant test of our equipment, staff and training and the results may impact all persons with fire insurance in the Island.</a:t>
            </a:r>
          </a:p>
          <a:p>
            <a:endParaRPr lang="en-CA" sz="1100" dirty="0">
              <a:solidFill>
                <a:srgbClr val="FF0000"/>
              </a:solidFill>
              <a:latin typeface="+mj-lt"/>
            </a:endParaRPr>
          </a:p>
          <a:p>
            <a:r>
              <a:rPr lang="en-CA" sz="1100" dirty="0">
                <a:solidFill>
                  <a:srgbClr val="FF0000"/>
                </a:solidFill>
                <a:latin typeface="+mj-lt"/>
              </a:rPr>
              <a:t>-Participating in a broader reciprocity agreement with other municipalities for emergency services.</a:t>
            </a:r>
          </a:p>
          <a:p>
            <a:endParaRPr lang="en-CA" sz="1100" dirty="0">
              <a:solidFill>
                <a:srgbClr val="FF0000"/>
              </a:solidFill>
              <a:latin typeface="+mj-lt"/>
            </a:endParaRPr>
          </a:p>
          <a:p>
            <a:endParaRPr lang="en-CA" sz="1100" dirty="0">
              <a:solidFill>
                <a:srgbClr val="FF0000"/>
              </a:solidFill>
              <a:latin typeface="+mj-l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0741127" y="0"/>
            <a:ext cx="1450975" cy="1869439"/>
          </a:xfrm>
          <a:custGeom>
            <a:avLst/>
            <a:gdLst/>
            <a:ahLst/>
            <a:cxnLst/>
            <a:rect l="l" t="t" r="r" b="b"/>
            <a:pathLst>
              <a:path w="1450975" h="1869439">
                <a:moveTo>
                  <a:pt x="1450873" y="0"/>
                </a:moveTo>
                <a:lnTo>
                  <a:pt x="541947" y="0"/>
                </a:lnTo>
                <a:lnTo>
                  <a:pt x="0" y="541947"/>
                </a:lnTo>
                <a:lnTo>
                  <a:pt x="773798" y="1315745"/>
                </a:lnTo>
                <a:lnTo>
                  <a:pt x="563956" y="1525587"/>
                </a:lnTo>
                <a:lnTo>
                  <a:pt x="907313" y="1868944"/>
                </a:lnTo>
                <a:lnTo>
                  <a:pt x="1117155" y="1659102"/>
                </a:lnTo>
                <a:lnTo>
                  <a:pt x="1326997" y="1868932"/>
                </a:lnTo>
                <a:lnTo>
                  <a:pt x="1450873" y="1745056"/>
                </a:lnTo>
                <a:lnTo>
                  <a:pt x="1450873" y="0"/>
                </a:lnTo>
                <a:close/>
              </a:path>
            </a:pathLst>
          </a:custGeom>
          <a:solidFill>
            <a:srgbClr val="4471C4">
              <a:alpha val="30194"/>
            </a:srgbClr>
          </a:solidFill>
        </p:spPr>
        <p:txBody>
          <a:bodyPr wrap="square" lIns="0" tIns="0" rIns="0" bIns="0" rtlCol="0"/>
          <a:lstStyle/>
          <a:p>
            <a:endParaRPr/>
          </a:p>
        </p:txBody>
      </p:sp>
      <p:sp>
        <p:nvSpPr>
          <p:cNvPr id="3" name="object 3"/>
          <p:cNvSpPr/>
          <p:nvPr/>
        </p:nvSpPr>
        <p:spPr>
          <a:xfrm>
            <a:off x="1343431" y="5721108"/>
            <a:ext cx="2262505" cy="1137285"/>
          </a:xfrm>
          <a:custGeom>
            <a:avLst/>
            <a:gdLst/>
            <a:ahLst/>
            <a:cxnLst/>
            <a:rect l="l" t="t" r="r" b="b"/>
            <a:pathLst>
              <a:path w="2262504" h="1137284">
                <a:moveTo>
                  <a:pt x="2261959" y="1136891"/>
                </a:moveTo>
                <a:lnTo>
                  <a:pt x="1967318" y="840727"/>
                </a:lnTo>
                <a:lnTo>
                  <a:pt x="2172792" y="635254"/>
                </a:lnTo>
                <a:lnTo>
                  <a:pt x="1716443" y="178904"/>
                </a:lnTo>
                <a:lnTo>
                  <a:pt x="1512163" y="383184"/>
                </a:lnTo>
                <a:lnTo>
                  <a:pt x="1130985" y="0"/>
                </a:lnTo>
                <a:lnTo>
                  <a:pt x="0" y="1136891"/>
                </a:lnTo>
                <a:lnTo>
                  <a:pt x="2261959" y="1136891"/>
                </a:lnTo>
                <a:close/>
              </a:path>
            </a:pathLst>
          </a:custGeom>
          <a:solidFill>
            <a:srgbClr val="FFC000">
              <a:alpha val="30194"/>
            </a:srgbClr>
          </a:solidFill>
        </p:spPr>
        <p:txBody>
          <a:bodyPr wrap="square" lIns="0" tIns="0" rIns="0" bIns="0" rtlCol="0"/>
          <a:lstStyle/>
          <a:p>
            <a:endParaRPr/>
          </a:p>
        </p:txBody>
      </p:sp>
      <p:grpSp>
        <p:nvGrpSpPr>
          <p:cNvPr id="4" name="object 4"/>
          <p:cNvGrpSpPr/>
          <p:nvPr/>
        </p:nvGrpSpPr>
        <p:grpSpPr>
          <a:xfrm>
            <a:off x="59710" y="52012"/>
            <a:ext cx="4104640" cy="2329180"/>
            <a:chOff x="445365" y="34988"/>
            <a:chExt cx="4104640" cy="2329180"/>
          </a:xfrm>
        </p:grpSpPr>
        <p:sp>
          <p:nvSpPr>
            <p:cNvPr id="5" name="object 5"/>
            <p:cNvSpPr/>
            <p:nvPr/>
          </p:nvSpPr>
          <p:spPr>
            <a:xfrm>
              <a:off x="448540" y="974669"/>
              <a:ext cx="1247140" cy="1386205"/>
            </a:xfrm>
            <a:custGeom>
              <a:avLst/>
              <a:gdLst/>
              <a:ahLst/>
              <a:cxnLst/>
              <a:rect l="l" t="t" r="r" b="b"/>
              <a:pathLst>
                <a:path w="1247139" h="1386205">
                  <a:moveTo>
                    <a:pt x="653449" y="0"/>
                  </a:moveTo>
                  <a:lnTo>
                    <a:pt x="606037" y="942"/>
                  </a:lnTo>
                  <a:lnTo>
                    <a:pt x="559218" y="5294"/>
                  </a:lnTo>
                  <a:lnTo>
                    <a:pt x="513156" y="12948"/>
                  </a:lnTo>
                  <a:lnTo>
                    <a:pt x="468015" y="23795"/>
                  </a:lnTo>
                  <a:lnTo>
                    <a:pt x="423958" y="37727"/>
                  </a:lnTo>
                  <a:lnTo>
                    <a:pt x="381150" y="54635"/>
                  </a:lnTo>
                  <a:lnTo>
                    <a:pt x="339754" y="74412"/>
                  </a:lnTo>
                  <a:lnTo>
                    <a:pt x="299933" y="96949"/>
                  </a:lnTo>
                  <a:lnTo>
                    <a:pt x="261852" y="122138"/>
                  </a:lnTo>
                  <a:lnTo>
                    <a:pt x="225675" y="149870"/>
                  </a:lnTo>
                  <a:lnTo>
                    <a:pt x="191564" y="180037"/>
                  </a:lnTo>
                  <a:lnTo>
                    <a:pt x="159684" y="212531"/>
                  </a:lnTo>
                  <a:lnTo>
                    <a:pt x="130199" y="247243"/>
                  </a:lnTo>
                  <a:lnTo>
                    <a:pt x="103273" y="284066"/>
                  </a:lnTo>
                  <a:lnTo>
                    <a:pt x="79068" y="322890"/>
                  </a:lnTo>
                  <a:lnTo>
                    <a:pt x="57750" y="363608"/>
                  </a:lnTo>
                  <a:lnTo>
                    <a:pt x="39481" y="406111"/>
                  </a:lnTo>
                  <a:lnTo>
                    <a:pt x="24426" y="450290"/>
                  </a:lnTo>
                  <a:lnTo>
                    <a:pt x="12747" y="496039"/>
                  </a:lnTo>
                  <a:lnTo>
                    <a:pt x="4742" y="542399"/>
                  </a:lnTo>
                  <a:lnTo>
                    <a:pt x="529" y="588390"/>
                  </a:lnTo>
                  <a:lnTo>
                    <a:pt x="0" y="633856"/>
                  </a:lnTo>
                  <a:lnTo>
                    <a:pt x="3046" y="678645"/>
                  </a:lnTo>
                  <a:lnTo>
                    <a:pt x="9561" y="722602"/>
                  </a:lnTo>
                  <a:lnTo>
                    <a:pt x="19437" y="765573"/>
                  </a:lnTo>
                  <a:lnTo>
                    <a:pt x="32565" y="807406"/>
                  </a:lnTo>
                  <a:lnTo>
                    <a:pt x="48838" y="847946"/>
                  </a:lnTo>
                  <a:lnTo>
                    <a:pt x="68149" y="887040"/>
                  </a:lnTo>
                  <a:lnTo>
                    <a:pt x="90388" y="924534"/>
                  </a:lnTo>
                  <a:lnTo>
                    <a:pt x="115449" y="960274"/>
                  </a:lnTo>
                  <a:lnTo>
                    <a:pt x="143224" y="994106"/>
                  </a:lnTo>
                  <a:lnTo>
                    <a:pt x="173605" y="1025878"/>
                  </a:lnTo>
                  <a:lnTo>
                    <a:pt x="206484" y="1055434"/>
                  </a:lnTo>
                  <a:lnTo>
                    <a:pt x="241754" y="1082622"/>
                  </a:lnTo>
                  <a:lnTo>
                    <a:pt x="279306" y="1107288"/>
                  </a:lnTo>
                  <a:lnTo>
                    <a:pt x="319033" y="1129277"/>
                  </a:lnTo>
                  <a:lnTo>
                    <a:pt x="360826" y="1148437"/>
                  </a:lnTo>
                  <a:lnTo>
                    <a:pt x="404579" y="1164614"/>
                  </a:lnTo>
                  <a:lnTo>
                    <a:pt x="450184" y="1177653"/>
                  </a:lnTo>
                  <a:lnTo>
                    <a:pt x="497532" y="1187401"/>
                  </a:lnTo>
                  <a:lnTo>
                    <a:pt x="614130" y="1385966"/>
                  </a:lnTo>
                  <a:lnTo>
                    <a:pt x="735492" y="1182715"/>
                  </a:lnTo>
                  <a:lnTo>
                    <a:pt x="784771" y="1170600"/>
                  </a:lnTo>
                  <a:lnTo>
                    <a:pt x="832478" y="1154924"/>
                  </a:lnTo>
                  <a:lnTo>
                    <a:pt x="878447" y="1135848"/>
                  </a:lnTo>
                  <a:lnTo>
                    <a:pt x="922512" y="1113533"/>
                  </a:lnTo>
                  <a:lnTo>
                    <a:pt x="964508" y="1088140"/>
                  </a:lnTo>
                  <a:lnTo>
                    <a:pt x="1004269" y="1059827"/>
                  </a:lnTo>
                  <a:lnTo>
                    <a:pt x="1041630" y="1028756"/>
                  </a:lnTo>
                  <a:lnTo>
                    <a:pt x="1076423" y="995088"/>
                  </a:lnTo>
                  <a:lnTo>
                    <a:pt x="1108485" y="958981"/>
                  </a:lnTo>
                  <a:lnTo>
                    <a:pt x="1137648" y="920598"/>
                  </a:lnTo>
                  <a:lnTo>
                    <a:pt x="1163748" y="880099"/>
                  </a:lnTo>
                  <a:lnTo>
                    <a:pt x="1186618" y="837642"/>
                  </a:lnTo>
                  <a:lnTo>
                    <a:pt x="1206093" y="793390"/>
                  </a:lnTo>
                  <a:lnTo>
                    <a:pt x="1222007" y="747503"/>
                  </a:lnTo>
                  <a:lnTo>
                    <a:pt x="1234195" y="700140"/>
                  </a:lnTo>
                  <a:lnTo>
                    <a:pt x="1242199" y="653780"/>
                  </a:lnTo>
                  <a:lnTo>
                    <a:pt x="1246410" y="607789"/>
                  </a:lnTo>
                  <a:lnTo>
                    <a:pt x="1246938" y="562323"/>
                  </a:lnTo>
                  <a:lnTo>
                    <a:pt x="1243890" y="517535"/>
                  </a:lnTo>
                  <a:lnTo>
                    <a:pt x="1237374" y="473578"/>
                  </a:lnTo>
                  <a:lnTo>
                    <a:pt x="1227498" y="430606"/>
                  </a:lnTo>
                  <a:lnTo>
                    <a:pt x="1214369" y="388773"/>
                  </a:lnTo>
                  <a:lnTo>
                    <a:pt x="1198095" y="348233"/>
                  </a:lnTo>
                  <a:lnTo>
                    <a:pt x="1178784" y="309139"/>
                  </a:lnTo>
                  <a:lnTo>
                    <a:pt x="1156544" y="271645"/>
                  </a:lnTo>
                  <a:lnTo>
                    <a:pt x="1131482" y="235905"/>
                  </a:lnTo>
                  <a:lnTo>
                    <a:pt x="1103706" y="202073"/>
                  </a:lnTo>
                  <a:lnTo>
                    <a:pt x="1073325" y="170301"/>
                  </a:lnTo>
                  <a:lnTo>
                    <a:pt x="1040446" y="140745"/>
                  </a:lnTo>
                  <a:lnTo>
                    <a:pt x="1005176" y="113557"/>
                  </a:lnTo>
                  <a:lnTo>
                    <a:pt x="967624" y="88891"/>
                  </a:lnTo>
                  <a:lnTo>
                    <a:pt x="927897" y="66902"/>
                  </a:lnTo>
                  <a:lnTo>
                    <a:pt x="886103" y="47742"/>
                  </a:lnTo>
                  <a:lnTo>
                    <a:pt x="842350" y="31566"/>
                  </a:lnTo>
                  <a:lnTo>
                    <a:pt x="796746" y="18526"/>
                  </a:lnTo>
                  <a:lnTo>
                    <a:pt x="749398" y="8778"/>
                  </a:lnTo>
                  <a:lnTo>
                    <a:pt x="701291" y="2575"/>
                  </a:lnTo>
                  <a:lnTo>
                    <a:pt x="653449" y="0"/>
                  </a:lnTo>
                  <a:close/>
                </a:path>
              </a:pathLst>
            </a:custGeom>
            <a:solidFill>
              <a:srgbClr val="C5DFB4"/>
            </a:solidFill>
          </p:spPr>
          <p:txBody>
            <a:bodyPr wrap="square" lIns="0" tIns="0" rIns="0" bIns="0" rtlCol="0"/>
            <a:lstStyle/>
            <a:p>
              <a:endParaRPr/>
            </a:p>
          </p:txBody>
        </p:sp>
        <p:sp>
          <p:nvSpPr>
            <p:cNvPr id="6" name="object 6"/>
            <p:cNvSpPr/>
            <p:nvPr/>
          </p:nvSpPr>
          <p:spPr>
            <a:xfrm>
              <a:off x="448540" y="974669"/>
              <a:ext cx="1247140" cy="1386205"/>
            </a:xfrm>
            <a:custGeom>
              <a:avLst/>
              <a:gdLst/>
              <a:ahLst/>
              <a:cxnLst/>
              <a:rect l="l" t="t" r="r" b="b"/>
              <a:pathLst>
                <a:path w="1247139" h="1386205">
                  <a:moveTo>
                    <a:pt x="614130" y="1385966"/>
                  </a:moveTo>
                  <a:lnTo>
                    <a:pt x="497532" y="1187401"/>
                  </a:lnTo>
                  <a:lnTo>
                    <a:pt x="450184" y="1177653"/>
                  </a:lnTo>
                  <a:lnTo>
                    <a:pt x="404579" y="1164614"/>
                  </a:lnTo>
                  <a:lnTo>
                    <a:pt x="360826" y="1148437"/>
                  </a:lnTo>
                  <a:lnTo>
                    <a:pt x="319033" y="1129277"/>
                  </a:lnTo>
                  <a:lnTo>
                    <a:pt x="279306" y="1107288"/>
                  </a:lnTo>
                  <a:lnTo>
                    <a:pt x="241754" y="1082622"/>
                  </a:lnTo>
                  <a:lnTo>
                    <a:pt x="206484" y="1055434"/>
                  </a:lnTo>
                  <a:lnTo>
                    <a:pt x="173605" y="1025878"/>
                  </a:lnTo>
                  <a:lnTo>
                    <a:pt x="143224" y="994106"/>
                  </a:lnTo>
                  <a:lnTo>
                    <a:pt x="115449" y="960274"/>
                  </a:lnTo>
                  <a:lnTo>
                    <a:pt x="90388" y="924534"/>
                  </a:lnTo>
                  <a:lnTo>
                    <a:pt x="68149" y="887040"/>
                  </a:lnTo>
                  <a:lnTo>
                    <a:pt x="48838" y="847946"/>
                  </a:lnTo>
                  <a:lnTo>
                    <a:pt x="32565" y="807406"/>
                  </a:lnTo>
                  <a:lnTo>
                    <a:pt x="19437" y="765573"/>
                  </a:lnTo>
                  <a:lnTo>
                    <a:pt x="9561" y="722602"/>
                  </a:lnTo>
                  <a:lnTo>
                    <a:pt x="3046" y="678645"/>
                  </a:lnTo>
                  <a:lnTo>
                    <a:pt x="0" y="633856"/>
                  </a:lnTo>
                  <a:lnTo>
                    <a:pt x="529" y="588390"/>
                  </a:lnTo>
                  <a:lnTo>
                    <a:pt x="4742" y="542399"/>
                  </a:lnTo>
                  <a:lnTo>
                    <a:pt x="12747" y="496039"/>
                  </a:lnTo>
                  <a:lnTo>
                    <a:pt x="24426" y="450290"/>
                  </a:lnTo>
                  <a:lnTo>
                    <a:pt x="39481" y="406111"/>
                  </a:lnTo>
                  <a:lnTo>
                    <a:pt x="57750" y="363608"/>
                  </a:lnTo>
                  <a:lnTo>
                    <a:pt x="79068" y="322890"/>
                  </a:lnTo>
                  <a:lnTo>
                    <a:pt x="103273" y="284066"/>
                  </a:lnTo>
                  <a:lnTo>
                    <a:pt x="130199" y="247243"/>
                  </a:lnTo>
                  <a:lnTo>
                    <a:pt x="159684" y="212531"/>
                  </a:lnTo>
                  <a:lnTo>
                    <a:pt x="191564" y="180037"/>
                  </a:lnTo>
                  <a:lnTo>
                    <a:pt x="225675" y="149870"/>
                  </a:lnTo>
                  <a:lnTo>
                    <a:pt x="261852" y="122138"/>
                  </a:lnTo>
                  <a:lnTo>
                    <a:pt x="299933" y="96949"/>
                  </a:lnTo>
                  <a:lnTo>
                    <a:pt x="339754" y="74412"/>
                  </a:lnTo>
                  <a:lnTo>
                    <a:pt x="381150" y="54635"/>
                  </a:lnTo>
                  <a:lnTo>
                    <a:pt x="423958" y="37727"/>
                  </a:lnTo>
                  <a:lnTo>
                    <a:pt x="468015" y="23795"/>
                  </a:lnTo>
                  <a:lnTo>
                    <a:pt x="513156" y="12948"/>
                  </a:lnTo>
                  <a:lnTo>
                    <a:pt x="559218" y="5294"/>
                  </a:lnTo>
                  <a:lnTo>
                    <a:pt x="606037" y="942"/>
                  </a:lnTo>
                  <a:lnTo>
                    <a:pt x="653449" y="0"/>
                  </a:lnTo>
                  <a:lnTo>
                    <a:pt x="701291" y="2575"/>
                  </a:lnTo>
                  <a:lnTo>
                    <a:pt x="749398" y="8778"/>
                  </a:lnTo>
                  <a:lnTo>
                    <a:pt x="796746" y="18526"/>
                  </a:lnTo>
                  <a:lnTo>
                    <a:pt x="842350" y="31566"/>
                  </a:lnTo>
                  <a:lnTo>
                    <a:pt x="886103" y="47742"/>
                  </a:lnTo>
                  <a:lnTo>
                    <a:pt x="927897" y="66902"/>
                  </a:lnTo>
                  <a:lnTo>
                    <a:pt x="967624" y="88891"/>
                  </a:lnTo>
                  <a:lnTo>
                    <a:pt x="1005176" y="113557"/>
                  </a:lnTo>
                  <a:lnTo>
                    <a:pt x="1040446" y="140745"/>
                  </a:lnTo>
                  <a:lnTo>
                    <a:pt x="1073325" y="170301"/>
                  </a:lnTo>
                  <a:lnTo>
                    <a:pt x="1103706" y="202073"/>
                  </a:lnTo>
                  <a:lnTo>
                    <a:pt x="1131482" y="235905"/>
                  </a:lnTo>
                  <a:lnTo>
                    <a:pt x="1156544" y="271645"/>
                  </a:lnTo>
                  <a:lnTo>
                    <a:pt x="1178784" y="309139"/>
                  </a:lnTo>
                  <a:lnTo>
                    <a:pt x="1198095" y="348233"/>
                  </a:lnTo>
                  <a:lnTo>
                    <a:pt x="1214369" y="388773"/>
                  </a:lnTo>
                  <a:lnTo>
                    <a:pt x="1227498" y="430606"/>
                  </a:lnTo>
                  <a:lnTo>
                    <a:pt x="1237374" y="473578"/>
                  </a:lnTo>
                  <a:lnTo>
                    <a:pt x="1243890" y="517535"/>
                  </a:lnTo>
                  <a:lnTo>
                    <a:pt x="1246938" y="562323"/>
                  </a:lnTo>
                  <a:lnTo>
                    <a:pt x="1246410" y="607789"/>
                  </a:lnTo>
                  <a:lnTo>
                    <a:pt x="1242199" y="653780"/>
                  </a:lnTo>
                  <a:lnTo>
                    <a:pt x="1234195" y="700140"/>
                  </a:lnTo>
                  <a:lnTo>
                    <a:pt x="1222007" y="747503"/>
                  </a:lnTo>
                  <a:lnTo>
                    <a:pt x="1206093" y="793390"/>
                  </a:lnTo>
                  <a:lnTo>
                    <a:pt x="1186618" y="837642"/>
                  </a:lnTo>
                  <a:lnTo>
                    <a:pt x="1163748" y="880099"/>
                  </a:lnTo>
                  <a:lnTo>
                    <a:pt x="1137648" y="920598"/>
                  </a:lnTo>
                  <a:lnTo>
                    <a:pt x="1108485" y="958981"/>
                  </a:lnTo>
                  <a:lnTo>
                    <a:pt x="1076423" y="995088"/>
                  </a:lnTo>
                  <a:lnTo>
                    <a:pt x="1041630" y="1028756"/>
                  </a:lnTo>
                  <a:lnTo>
                    <a:pt x="1004269" y="1059827"/>
                  </a:lnTo>
                  <a:lnTo>
                    <a:pt x="964508" y="1088140"/>
                  </a:lnTo>
                  <a:lnTo>
                    <a:pt x="922512" y="1113533"/>
                  </a:lnTo>
                  <a:lnTo>
                    <a:pt x="878447" y="1135848"/>
                  </a:lnTo>
                  <a:lnTo>
                    <a:pt x="832478" y="1154924"/>
                  </a:lnTo>
                  <a:lnTo>
                    <a:pt x="784771" y="1170600"/>
                  </a:lnTo>
                  <a:lnTo>
                    <a:pt x="735492" y="1182715"/>
                  </a:lnTo>
                  <a:lnTo>
                    <a:pt x="614130" y="1385966"/>
                  </a:lnTo>
                  <a:close/>
                </a:path>
              </a:pathLst>
            </a:custGeom>
            <a:ln w="6349">
              <a:solidFill>
                <a:srgbClr val="FFC000"/>
              </a:solidFill>
            </a:ln>
          </p:spPr>
          <p:txBody>
            <a:bodyPr wrap="square" lIns="0" tIns="0" rIns="0" bIns="0" rtlCol="0"/>
            <a:lstStyle/>
            <a:p>
              <a:endParaRPr/>
            </a:p>
          </p:txBody>
        </p:sp>
        <p:pic>
          <p:nvPicPr>
            <p:cNvPr id="7" name="object 7"/>
            <p:cNvPicPr/>
            <p:nvPr/>
          </p:nvPicPr>
          <p:blipFill>
            <a:blip r:embed="rId2" cstate="print"/>
            <a:stretch>
              <a:fillRect/>
            </a:stretch>
          </p:blipFill>
          <p:spPr>
            <a:xfrm>
              <a:off x="733086" y="1114714"/>
              <a:ext cx="677835" cy="677835"/>
            </a:xfrm>
            <a:prstGeom prst="rect">
              <a:avLst/>
            </a:prstGeom>
          </p:spPr>
        </p:pic>
        <p:pic>
          <p:nvPicPr>
            <p:cNvPr id="8" name="object 8"/>
            <p:cNvPicPr/>
            <p:nvPr/>
          </p:nvPicPr>
          <p:blipFill>
            <a:blip r:embed="rId3" cstate="print"/>
            <a:stretch>
              <a:fillRect/>
            </a:stretch>
          </p:blipFill>
          <p:spPr>
            <a:xfrm>
              <a:off x="971067" y="34988"/>
              <a:ext cx="3578740" cy="1226045"/>
            </a:xfrm>
            <a:prstGeom prst="rect">
              <a:avLst/>
            </a:prstGeom>
          </p:spPr>
        </p:pic>
      </p:grpSp>
      <p:grpSp>
        <p:nvGrpSpPr>
          <p:cNvPr id="9" name="object 9"/>
          <p:cNvGrpSpPr/>
          <p:nvPr/>
        </p:nvGrpSpPr>
        <p:grpSpPr>
          <a:xfrm>
            <a:off x="34785" y="2420226"/>
            <a:ext cx="1963420" cy="4147185"/>
            <a:chOff x="34785" y="2420226"/>
            <a:chExt cx="1963420" cy="4147185"/>
          </a:xfrm>
        </p:grpSpPr>
        <p:pic>
          <p:nvPicPr>
            <p:cNvPr id="10" name="object 10"/>
            <p:cNvPicPr/>
            <p:nvPr/>
          </p:nvPicPr>
          <p:blipFill>
            <a:blip r:embed="rId4" cstate="print"/>
            <a:stretch>
              <a:fillRect/>
            </a:stretch>
          </p:blipFill>
          <p:spPr>
            <a:xfrm>
              <a:off x="146357" y="2420226"/>
              <a:ext cx="1851289" cy="1304644"/>
            </a:xfrm>
            <a:prstGeom prst="rect">
              <a:avLst/>
            </a:prstGeom>
          </p:spPr>
        </p:pic>
        <p:pic>
          <p:nvPicPr>
            <p:cNvPr id="11" name="object 11"/>
            <p:cNvPicPr/>
            <p:nvPr/>
          </p:nvPicPr>
          <p:blipFill>
            <a:blip r:embed="rId5" cstate="print"/>
            <a:stretch>
              <a:fillRect/>
            </a:stretch>
          </p:blipFill>
          <p:spPr>
            <a:xfrm>
              <a:off x="146357" y="3638232"/>
              <a:ext cx="1792971" cy="918355"/>
            </a:xfrm>
            <a:prstGeom prst="rect">
              <a:avLst/>
            </a:prstGeom>
          </p:spPr>
        </p:pic>
        <p:pic>
          <p:nvPicPr>
            <p:cNvPr id="12" name="object 12"/>
            <p:cNvPicPr/>
            <p:nvPr/>
          </p:nvPicPr>
          <p:blipFill>
            <a:blip r:embed="rId6" cstate="print"/>
            <a:stretch>
              <a:fillRect/>
            </a:stretch>
          </p:blipFill>
          <p:spPr>
            <a:xfrm>
              <a:off x="37033" y="4450417"/>
              <a:ext cx="1960613" cy="1304650"/>
            </a:xfrm>
            <a:prstGeom prst="rect">
              <a:avLst/>
            </a:prstGeom>
          </p:spPr>
        </p:pic>
        <p:pic>
          <p:nvPicPr>
            <p:cNvPr id="13" name="object 13"/>
            <p:cNvPicPr/>
            <p:nvPr/>
          </p:nvPicPr>
          <p:blipFill>
            <a:blip r:embed="rId7" cstate="print"/>
            <a:stretch>
              <a:fillRect/>
            </a:stretch>
          </p:blipFill>
          <p:spPr>
            <a:xfrm>
              <a:off x="34785" y="5648899"/>
              <a:ext cx="1946035" cy="918346"/>
            </a:xfrm>
            <a:prstGeom prst="rect">
              <a:avLst/>
            </a:prstGeom>
          </p:spPr>
        </p:pic>
      </p:grpSp>
      <p:grpSp>
        <p:nvGrpSpPr>
          <p:cNvPr id="14" name="object 14"/>
          <p:cNvGrpSpPr/>
          <p:nvPr/>
        </p:nvGrpSpPr>
        <p:grpSpPr>
          <a:xfrm rot="448251">
            <a:off x="8609662" y="4660178"/>
            <a:ext cx="2291682" cy="2208420"/>
            <a:chOff x="8610732" y="4665713"/>
            <a:chExt cx="2291682" cy="2208420"/>
          </a:xfrm>
        </p:grpSpPr>
        <p:pic>
          <p:nvPicPr>
            <p:cNvPr id="15" name="object 15"/>
            <p:cNvPicPr/>
            <p:nvPr/>
          </p:nvPicPr>
          <p:blipFill>
            <a:blip r:embed="rId8" cstate="print"/>
            <a:stretch>
              <a:fillRect/>
            </a:stretch>
          </p:blipFill>
          <p:spPr>
            <a:xfrm>
              <a:off x="8610732" y="4681847"/>
              <a:ext cx="2246058" cy="2192286"/>
            </a:xfrm>
            <a:prstGeom prst="rect">
              <a:avLst/>
            </a:prstGeom>
          </p:spPr>
        </p:pic>
        <p:sp>
          <p:nvSpPr>
            <p:cNvPr id="16" name="object 16"/>
            <p:cNvSpPr/>
            <p:nvPr/>
          </p:nvSpPr>
          <p:spPr>
            <a:xfrm>
              <a:off x="8655784" y="4665713"/>
              <a:ext cx="2246630" cy="2193290"/>
            </a:xfrm>
            <a:custGeom>
              <a:avLst/>
              <a:gdLst/>
              <a:ahLst/>
              <a:cxnLst/>
              <a:rect l="l" t="t" r="r" b="b"/>
              <a:pathLst>
                <a:path w="2246629" h="2193290">
                  <a:moveTo>
                    <a:pt x="0" y="1096390"/>
                  </a:moveTo>
                  <a:lnTo>
                    <a:pt x="1037" y="1048831"/>
                  </a:lnTo>
                  <a:lnTo>
                    <a:pt x="4122" y="1001789"/>
                  </a:lnTo>
                  <a:lnTo>
                    <a:pt x="9211" y="955306"/>
                  </a:lnTo>
                  <a:lnTo>
                    <a:pt x="16263" y="909423"/>
                  </a:lnTo>
                  <a:lnTo>
                    <a:pt x="25236" y="864180"/>
                  </a:lnTo>
                  <a:lnTo>
                    <a:pt x="36088" y="819620"/>
                  </a:lnTo>
                  <a:lnTo>
                    <a:pt x="48775" y="775783"/>
                  </a:lnTo>
                  <a:lnTo>
                    <a:pt x="63257" y="732710"/>
                  </a:lnTo>
                  <a:lnTo>
                    <a:pt x="79491" y="690443"/>
                  </a:lnTo>
                  <a:lnTo>
                    <a:pt x="97435" y="649022"/>
                  </a:lnTo>
                  <a:lnTo>
                    <a:pt x="117047" y="608490"/>
                  </a:lnTo>
                  <a:lnTo>
                    <a:pt x="138284" y="568886"/>
                  </a:lnTo>
                  <a:lnTo>
                    <a:pt x="161105" y="530252"/>
                  </a:lnTo>
                  <a:lnTo>
                    <a:pt x="185467" y="492629"/>
                  </a:lnTo>
                  <a:lnTo>
                    <a:pt x="211329" y="456059"/>
                  </a:lnTo>
                  <a:lnTo>
                    <a:pt x="238647" y="420582"/>
                  </a:lnTo>
                  <a:lnTo>
                    <a:pt x="267381" y="386240"/>
                  </a:lnTo>
                  <a:lnTo>
                    <a:pt x="297488" y="353073"/>
                  </a:lnTo>
                  <a:lnTo>
                    <a:pt x="328925" y="321124"/>
                  </a:lnTo>
                  <a:lnTo>
                    <a:pt x="361650" y="290432"/>
                  </a:lnTo>
                  <a:lnTo>
                    <a:pt x="395623" y="261040"/>
                  </a:lnTo>
                  <a:lnTo>
                    <a:pt x="430799" y="232988"/>
                  </a:lnTo>
                  <a:lnTo>
                    <a:pt x="467138" y="206317"/>
                  </a:lnTo>
                  <a:lnTo>
                    <a:pt x="504596" y="181069"/>
                  </a:lnTo>
                  <a:lnTo>
                    <a:pt x="543133" y="157284"/>
                  </a:lnTo>
                  <a:lnTo>
                    <a:pt x="582705" y="135004"/>
                  </a:lnTo>
                  <a:lnTo>
                    <a:pt x="623271" y="114271"/>
                  </a:lnTo>
                  <a:lnTo>
                    <a:pt x="664788" y="95124"/>
                  </a:lnTo>
                  <a:lnTo>
                    <a:pt x="707215" y="77606"/>
                  </a:lnTo>
                  <a:lnTo>
                    <a:pt x="750509" y="61757"/>
                  </a:lnTo>
                  <a:lnTo>
                    <a:pt x="794628" y="47618"/>
                  </a:lnTo>
                  <a:lnTo>
                    <a:pt x="839530" y="35232"/>
                  </a:lnTo>
                  <a:lnTo>
                    <a:pt x="885172" y="24638"/>
                  </a:lnTo>
                  <a:lnTo>
                    <a:pt x="931514" y="15878"/>
                  </a:lnTo>
                  <a:lnTo>
                    <a:pt x="978511" y="8993"/>
                  </a:lnTo>
                  <a:lnTo>
                    <a:pt x="1026123" y="4024"/>
                  </a:lnTo>
                  <a:lnTo>
                    <a:pt x="1074308" y="1012"/>
                  </a:lnTo>
                  <a:lnTo>
                    <a:pt x="1123022" y="0"/>
                  </a:lnTo>
                  <a:lnTo>
                    <a:pt x="1171737" y="1012"/>
                  </a:lnTo>
                  <a:lnTo>
                    <a:pt x="1219921" y="4024"/>
                  </a:lnTo>
                  <a:lnTo>
                    <a:pt x="1267533" y="8993"/>
                  </a:lnTo>
                  <a:lnTo>
                    <a:pt x="1314531" y="15878"/>
                  </a:lnTo>
                  <a:lnTo>
                    <a:pt x="1360873" y="24638"/>
                  </a:lnTo>
                  <a:lnTo>
                    <a:pt x="1406515" y="35232"/>
                  </a:lnTo>
                  <a:lnTo>
                    <a:pt x="1451417" y="47618"/>
                  </a:lnTo>
                  <a:lnTo>
                    <a:pt x="1495536" y="61757"/>
                  </a:lnTo>
                  <a:lnTo>
                    <a:pt x="1538830" y="77606"/>
                  </a:lnTo>
                  <a:lnTo>
                    <a:pt x="1581257" y="95124"/>
                  </a:lnTo>
                  <a:lnTo>
                    <a:pt x="1622774" y="114271"/>
                  </a:lnTo>
                  <a:lnTo>
                    <a:pt x="1663340" y="135004"/>
                  </a:lnTo>
                  <a:lnTo>
                    <a:pt x="1702912" y="157284"/>
                  </a:lnTo>
                  <a:lnTo>
                    <a:pt x="1741448" y="181069"/>
                  </a:lnTo>
                  <a:lnTo>
                    <a:pt x="1778907" y="206317"/>
                  </a:lnTo>
                  <a:lnTo>
                    <a:pt x="1815246" y="232988"/>
                  </a:lnTo>
                  <a:lnTo>
                    <a:pt x="1850422" y="261040"/>
                  </a:lnTo>
                  <a:lnTo>
                    <a:pt x="1884394" y="290432"/>
                  </a:lnTo>
                  <a:lnTo>
                    <a:pt x="1917120" y="321124"/>
                  </a:lnTo>
                  <a:lnTo>
                    <a:pt x="1948557" y="353073"/>
                  </a:lnTo>
                  <a:lnTo>
                    <a:pt x="1978664" y="386240"/>
                  </a:lnTo>
                  <a:lnTo>
                    <a:pt x="2007397" y="420582"/>
                  </a:lnTo>
                  <a:lnTo>
                    <a:pt x="2034716" y="456059"/>
                  </a:lnTo>
                  <a:lnTo>
                    <a:pt x="2060577" y="492629"/>
                  </a:lnTo>
                  <a:lnTo>
                    <a:pt x="2084940" y="530252"/>
                  </a:lnTo>
                  <a:lnTo>
                    <a:pt x="2107761" y="568886"/>
                  </a:lnTo>
                  <a:lnTo>
                    <a:pt x="2128998" y="608490"/>
                  </a:lnTo>
                  <a:lnTo>
                    <a:pt x="2148610" y="649022"/>
                  </a:lnTo>
                  <a:lnTo>
                    <a:pt x="2166554" y="690443"/>
                  </a:lnTo>
                  <a:lnTo>
                    <a:pt x="2182788" y="732710"/>
                  </a:lnTo>
                  <a:lnTo>
                    <a:pt x="2197270" y="775783"/>
                  </a:lnTo>
                  <a:lnTo>
                    <a:pt x="2209957" y="819620"/>
                  </a:lnTo>
                  <a:lnTo>
                    <a:pt x="2220809" y="864180"/>
                  </a:lnTo>
                  <a:lnTo>
                    <a:pt x="2229781" y="909423"/>
                  </a:lnTo>
                  <a:lnTo>
                    <a:pt x="2236834" y="955306"/>
                  </a:lnTo>
                  <a:lnTo>
                    <a:pt x="2241923" y="1001789"/>
                  </a:lnTo>
                  <a:lnTo>
                    <a:pt x="2245008" y="1048831"/>
                  </a:lnTo>
                  <a:lnTo>
                    <a:pt x="2246045" y="1096390"/>
                  </a:lnTo>
                  <a:lnTo>
                    <a:pt x="2245008" y="1143950"/>
                  </a:lnTo>
                  <a:lnTo>
                    <a:pt x="2241923" y="1190992"/>
                  </a:lnTo>
                  <a:lnTo>
                    <a:pt x="2236834" y="1237475"/>
                  </a:lnTo>
                  <a:lnTo>
                    <a:pt x="2229781" y="1283358"/>
                  </a:lnTo>
                  <a:lnTo>
                    <a:pt x="2220809" y="1328601"/>
                  </a:lnTo>
                  <a:lnTo>
                    <a:pt x="2209957" y="1373161"/>
                  </a:lnTo>
                  <a:lnTo>
                    <a:pt x="2197270" y="1416998"/>
                  </a:lnTo>
                  <a:lnTo>
                    <a:pt x="2182788" y="1460071"/>
                  </a:lnTo>
                  <a:lnTo>
                    <a:pt x="2166554" y="1502338"/>
                  </a:lnTo>
                  <a:lnTo>
                    <a:pt x="2148610" y="1543759"/>
                  </a:lnTo>
                  <a:lnTo>
                    <a:pt x="2128998" y="1584291"/>
                  </a:lnTo>
                  <a:lnTo>
                    <a:pt x="2107761" y="1623895"/>
                  </a:lnTo>
                  <a:lnTo>
                    <a:pt x="2084940" y="1662529"/>
                  </a:lnTo>
                  <a:lnTo>
                    <a:pt x="2060577" y="1700152"/>
                  </a:lnTo>
                  <a:lnTo>
                    <a:pt x="2034716" y="1736722"/>
                  </a:lnTo>
                  <a:lnTo>
                    <a:pt x="2007397" y="1772199"/>
                  </a:lnTo>
                  <a:lnTo>
                    <a:pt x="1978664" y="1806541"/>
                  </a:lnTo>
                  <a:lnTo>
                    <a:pt x="1948557" y="1839708"/>
                  </a:lnTo>
                  <a:lnTo>
                    <a:pt x="1917120" y="1871657"/>
                  </a:lnTo>
                  <a:lnTo>
                    <a:pt x="1884394" y="1902349"/>
                  </a:lnTo>
                  <a:lnTo>
                    <a:pt x="1850422" y="1931741"/>
                  </a:lnTo>
                  <a:lnTo>
                    <a:pt x="1815246" y="1959793"/>
                  </a:lnTo>
                  <a:lnTo>
                    <a:pt x="1778907" y="1986464"/>
                  </a:lnTo>
                  <a:lnTo>
                    <a:pt x="1741448" y="2011712"/>
                  </a:lnTo>
                  <a:lnTo>
                    <a:pt x="1702912" y="2035497"/>
                  </a:lnTo>
                  <a:lnTo>
                    <a:pt x="1663340" y="2057777"/>
                  </a:lnTo>
                  <a:lnTo>
                    <a:pt x="1622774" y="2078510"/>
                  </a:lnTo>
                  <a:lnTo>
                    <a:pt x="1581257" y="2097657"/>
                  </a:lnTo>
                  <a:lnTo>
                    <a:pt x="1538830" y="2115175"/>
                  </a:lnTo>
                  <a:lnTo>
                    <a:pt x="1495536" y="2131024"/>
                  </a:lnTo>
                  <a:lnTo>
                    <a:pt x="1451417" y="2145163"/>
                  </a:lnTo>
                  <a:lnTo>
                    <a:pt x="1406515" y="2157549"/>
                  </a:lnTo>
                  <a:lnTo>
                    <a:pt x="1360873" y="2168143"/>
                  </a:lnTo>
                  <a:lnTo>
                    <a:pt x="1314531" y="2176903"/>
                  </a:lnTo>
                  <a:lnTo>
                    <a:pt x="1267533" y="2183788"/>
                  </a:lnTo>
                  <a:lnTo>
                    <a:pt x="1219921" y="2188757"/>
                  </a:lnTo>
                  <a:lnTo>
                    <a:pt x="1171737" y="2191769"/>
                  </a:lnTo>
                  <a:lnTo>
                    <a:pt x="1123022" y="2192781"/>
                  </a:lnTo>
                  <a:lnTo>
                    <a:pt x="1074308" y="2191769"/>
                  </a:lnTo>
                  <a:lnTo>
                    <a:pt x="1026123" y="2188757"/>
                  </a:lnTo>
                  <a:lnTo>
                    <a:pt x="978511" y="2183788"/>
                  </a:lnTo>
                  <a:lnTo>
                    <a:pt x="931514" y="2176903"/>
                  </a:lnTo>
                  <a:lnTo>
                    <a:pt x="885172" y="2168143"/>
                  </a:lnTo>
                  <a:lnTo>
                    <a:pt x="839530" y="2157549"/>
                  </a:lnTo>
                  <a:lnTo>
                    <a:pt x="794628" y="2145163"/>
                  </a:lnTo>
                  <a:lnTo>
                    <a:pt x="750509" y="2131024"/>
                  </a:lnTo>
                  <a:lnTo>
                    <a:pt x="707215" y="2115175"/>
                  </a:lnTo>
                  <a:lnTo>
                    <a:pt x="664788" y="2097657"/>
                  </a:lnTo>
                  <a:lnTo>
                    <a:pt x="623271" y="2078510"/>
                  </a:lnTo>
                  <a:lnTo>
                    <a:pt x="582705" y="2057777"/>
                  </a:lnTo>
                  <a:lnTo>
                    <a:pt x="543133" y="2035497"/>
                  </a:lnTo>
                  <a:lnTo>
                    <a:pt x="504596" y="2011712"/>
                  </a:lnTo>
                  <a:lnTo>
                    <a:pt x="467138" y="1986464"/>
                  </a:lnTo>
                  <a:lnTo>
                    <a:pt x="430799" y="1959793"/>
                  </a:lnTo>
                  <a:lnTo>
                    <a:pt x="395623" y="1931741"/>
                  </a:lnTo>
                  <a:lnTo>
                    <a:pt x="361650" y="1902349"/>
                  </a:lnTo>
                  <a:lnTo>
                    <a:pt x="328925" y="1871657"/>
                  </a:lnTo>
                  <a:lnTo>
                    <a:pt x="297488" y="1839708"/>
                  </a:lnTo>
                  <a:lnTo>
                    <a:pt x="267381" y="1806541"/>
                  </a:lnTo>
                  <a:lnTo>
                    <a:pt x="238647" y="1772199"/>
                  </a:lnTo>
                  <a:lnTo>
                    <a:pt x="211329" y="1736722"/>
                  </a:lnTo>
                  <a:lnTo>
                    <a:pt x="185467" y="1700152"/>
                  </a:lnTo>
                  <a:lnTo>
                    <a:pt x="161105" y="1662529"/>
                  </a:lnTo>
                  <a:lnTo>
                    <a:pt x="138284" y="1623895"/>
                  </a:lnTo>
                  <a:lnTo>
                    <a:pt x="117047" y="1584291"/>
                  </a:lnTo>
                  <a:lnTo>
                    <a:pt x="97435" y="1543759"/>
                  </a:lnTo>
                  <a:lnTo>
                    <a:pt x="79491" y="1502338"/>
                  </a:lnTo>
                  <a:lnTo>
                    <a:pt x="63257" y="1460071"/>
                  </a:lnTo>
                  <a:lnTo>
                    <a:pt x="48775" y="1416998"/>
                  </a:lnTo>
                  <a:lnTo>
                    <a:pt x="36088" y="1373161"/>
                  </a:lnTo>
                  <a:lnTo>
                    <a:pt x="25236" y="1328601"/>
                  </a:lnTo>
                  <a:lnTo>
                    <a:pt x="16263" y="1283358"/>
                  </a:lnTo>
                  <a:lnTo>
                    <a:pt x="9211" y="1237475"/>
                  </a:lnTo>
                  <a:lnTo>
                    <a:pt x="4122" y="1190992"/>
                  </a:lnTo>
                  <a:lnTo>
                    <a:pt x="1037" y="1143950"/>
                  </a:lnTo>
                  <a:lnTo>
                    <a:pt x="0" y="1096390"/>
                  </a:lnTo>
                  <a:close/>
                </a:path>
              </a:pathLst>
            </a:custGeom>
            <a:ln w="12700">
              <a:solidFill>
                <a:srgbClr val="162C51"/>
              </a:solidFill>
            </a:ln>
          </p:spPr>
          <p:txBody>
            <a:bodyPr wrap="square" lIns="0" tIns="0" rIns="0" bIns="0" rtlCol="0"/>
            <a:lstStyle/>
            <a:p>
              <a:endParaRPr/>
            </a:p>
          </p:txBody>
        </p:sp>
        <p:sp>
          <p:nvSpPr>
            <p:cNvPr id="17" name="object 17"/>
            <p:cNvSpPr/>
            <p:nvPr/>
          </p:nvSpPr>
          <p:spPr>
            <a:xfrm rot="1362512">
              <a:off x="9242680" y="4847358"/>
              <a:ext cx="924560" cy="922019"/>
            </a:xfrm>
            <a:custGeom>
              <a:avLst/>
              <a:gdLst/>
              <a:ahLst/>
              <a:cxnLst/>
              <a:rect l="l" t="t" r="r" b="b"/>
              <a:pathLst>
                <a:path w="924559" h="922020">
                  <a:moveTo>
                    <a:pt x="197370" y="0"/>
                  </a:moveTo>
                  <a:lnTo>
                    <a:pt x="0" y="342"/>
                  </a:lnTo>
                  <a:lnTo>
                    <a:pt x="342" y="197726"/>
                  </a:lnTo>
                  <a:lnTo>
                    <a:pt x="38112" y="159829"/>
                  </a:lnTo>
                  <a:lnTo>
                    <a:pt x="802436" y="921473"/>
                  </a:lnTo>
                  <a:lnTo>
                    <a:pt x="923937" y="799541"/>
                  </a:lnTo>
                  <a:lnTo>
                    <a:pt x="159613" y="37896"/>
                  </a:lnTo>
                  <a:lnTo>
                    <a:pt x="197370" y="0"/>
                  </a:lnTo>
                  <a:close/>
                </a:path>
              </a:pathLst>
            </a:custGeom>
            <a:solidFill>
              <a:srgbClr val="FFFF00"/>
            </a:solidFill>
          </p:spPr>
          <p:txBody>
            <a:bodyPr wrap="square" lIns="0" tIns="0" rIns="0" bIns="0" rtlCol="0"/>
            <a:lstStyle/>
            <a:p>
              <a:endParaRPr/>
            </a:p>
          </p:txBody>
        </p:sp>
        <p:sp>
          <p:nvSpPr>
            <p:cNvPr id="18" name="object 18"/>
            <p:cNvSpPr/>
            <p:nvPr/>
          </p:nvSpPr>
          <p:spPr>
            <a:xfrm rot="1268365">
              <a:off x="9271642" y="4815280"/>
              <a:ext cx="924560" cy="922019"/>
            </a:xfrm>
            <a:custGeom>
              <a:avLst/>
              <a:gdLst/>
              <a:ahLst/>
              <a:cxnLst/>
              <a:rect l="l" t="t" r="r" b="b"/>
              <a:pathLst>
                <a:path w="924559" h="922020">
                  <a:moveTo>
                    <a:pt x="342" y="197726"/>
                  </a:moveTo>
                  <a:lnTo>
                    <a:pt x="0" y="342"/>
                  </a:lnTo>
                  <a:lnTo>
                    <a:pt x="197370" y="0"/>
                  </a:lnTo>
                  <a:lnTo>
                    <a:pt x="159613" y="37896"/>
                  </a:lnTo>
                  <a:lnTo>
                    <a:pt x="923937" y="799541"/>
                  </a:lnTo>
                  <a:lnTo>
                    <a:pt x="802436" y="921473"/>
                  </a:lnTo>
                  <a:lnTo>
                    <a:pt x="38112" y="159829"/>
                  </a:lnTo>
                  <a:lnTo>
                    <a:pt x="342" y="197726"/>
                  </a:lnTo>
                  <a:close/>
                </a:path>
              </a:pathLst>
            </a:custGeom>
            <a:ln w="12700">
              <a:solidFill>
                <a:srgbClr val="63300F"/>
              </a:solidFill>
            </a:ln>
          </p:spPr>
          <p:txBody>
            <a:bodyPr wrap="square" lIns="0" tIns="0" rIns="0" bIns="0" rtlCol="0"/>
            <a:lstStyle/>
            <a:p>
              <a:endParaRPr/>
            </a:p>
          </p:txBody>
        </p:sp>
      </p:grpSp>
      <p:sp>
        <p:nvSpPr>
          <p:cNvPr id="19" name="object 19"/>
          <p:cNvSpPr txBox="1"/>
          <p:nvPr/>
        </p:nvSpPr>
        <p:spPr>
          <a:xfrm>
            <a:off x="9560741" y="4369405"/>
            <a:ext cx="421005" cy="299720"/>
          </a:xfrm>
          <a:prstGeom prst="rect">
            <a:avLst/>
          </a:prstGeom>
        </p:spPr>
        <p:txBody>
          <a:bodyPr vert="horz" wrap="square" lIns="0" tIns="12700" rIns="0" bIns="0" rtlCol="0">
            <a:spAutoFit/>
          </a:bodyPr>
          <a:lstStyle/>
          <a:p>
            <a:pPr marL="12700">
              <a:lnSpc>
                <a:spcPct val="100000"/>
              </a:lnSpc>
              <a:spcBef>
                <a:spcPts val="100"/>
              </a:spcBef>
            </a:pPr>
            <a:r>
              <a:rPr sz="1800" spc="-25" dirty="0">
                <a:latin typeface="Calibri"/>
                <a:cs typeface="Calibri"/>
              </a:rPr>
              <a:t>50%</a:t>
            </a:r>
            <a:endParaRPr sz="1800">
              <a:latin typeface="Calibri"/>
              <a:cs typeface="Calibri"/>
            </a:endParaRPr>
          </a:p>
        </p:txBody>
      </p:sp>
      <p:sp>
        <p:nvSpPr>
          <p:cNvPr id="20" name="object 20"/>
          <p:cNvSpPr txBox="1"/>
          <p:nvPr/>
        </p:nvSpPr>
        <p:spPr>
          <a:xfrm>
            <a:off x="10716771" y="4841236"/>
            <a:ext cx="421005" cy="299720"/>
          </a:xfrm>
          <a:prstGeom prst="rect">
            <a:avLst/>
          </a:prstGeom>
        </p:spPr>
        <p:txBody>
          <a:bodyPr vert="horz" wrap="square" lIns="0" tIns="12700" rIns="0" bIns="0" rtlCol="0">
            <a:spAutoFit/>
          </a:bodyPr>
          <a:lstStyle/>
          <a:p>
            <a:pPr marL="12700">
              <a:lnSpc>
                <a:spcPct val="100000"/>
              </a:lnSpc>
              <a:spcBef>
                <a:spcPts val="100"/>
              </a:spcBef>
            </a:pPr>
            <a:r>
              <a:rPr sz="1800" spc="-25" dirty="0">
                <a:latin typeface="Calibri"/>
                <a:cs typeface="Calibri"/>
              </a:rPr>
              <a:t>75%</a:t>
            </a:r>
            <a:endParaRPr sz="1800">
              <a:latin typeface="Calibri"/>
              <a:cs typeface="Calibri"/>
            </a:endParaRPr>
          </a:p>
        </p:txBody>
      </p:sp>
      <p:sp>
        <p:nvSpPr>
          <p:cNvPr id="21" name="object 21"/>
          <p:cNvSpPr txBox="1"/>
          <p:nvPr/>
        </p:nvSpPr>
        <p:spPr>
          <a:xfrm>
            <a:off x="8283553" y="4837350"/>
            <a:ext cx="421005" cy="299720"/>
          </a:xfrm>
          <a:prstGeom prst="rect">
            <a:avLst/>
          </a:prstGeom>
        </p:spPr>
        <p:txBody>
          <a:bodyPr vert="horz" wrap="square" lIns="0" tIns="12700" rIns="0" bIns="0" rtlCol="0">
            <a:spAutoFit/>
          </a:bodyPr>
          <a:lstStyle/>
          <a:p>
            <a:pPr marL="12700">
              <a:lnSpc>
                <a:spcPct val="100000"/>
              </a:lnSpc>
              <a:spcBef>
                <a:spcPts val="100"/>
              </a:spcBef>
            </a:pPr>
            <a:r>
              <a:rPr sz="1800" spc="-25" dirty="0">
                <a:latin typeface="Calibri"/>
                <a:cs typeface="Calibri"/>
              </a:rPr>
              <a:t>25%</a:t>
            </a:r>
            <a:endParaRPr sz="1800">
              <a:latin typeface="Calibri"/>
              <a:cs typeface="Calibri"/>
            </a:endParaRPr>
          </a:p>
        </p:txBody>
      </p:sp>
      <p:grpSp>
        <p:nvGrpSpPr>
          <p:cNvPr id="22" name="object 22"/>
          <p:cNvGrpSpPr/>
          <p:nvPr/>
        </p:nvGrpSpPr>
        <p:grpSpPr>
          <a:xfrm>
            <a:off x="3560919" y="175471"/>
            <a:ext cx="9068231" cy="6682528"/>
            <a:chOff x="2652547" y="1117103"/>
            <a:chExt cx="9068231" cy="6682528"/>
          </a:xfrm>
        </p:grpSpPr>
        <p:sp>
          <p:nvSpPr>
            <p:cNvPr id="23" name="object 23"/>
            <p:cNvSpPr/>
            <p:nvPr/>
          </p:nvSpPr>
          <p:spPr>
            <a:xfrm>
              <a:off x="6850178" y="6734101"/>
              <a:ext cx="4040504" cy="1065530"/>
            </a:xfrm>
            <a:custGeom>
              <a:avLst/>
              <a:gdLst/>
              <a:ahLst/>
              <a:cxnLst/>
              <a:rect l="l" t="t" r="r" b="b"/>
              <a:pathLst>
                <a:path w="4040504" h="1065529">
                  <a:moveTo>
                    <a:pt x="4040441" y="0"/>
                  </a:moveTo>
                  <a:lnTo>
                    <a:pt x="0" y="0"/>
                  </a:lnTo>
                  <a:lnTo>
                    <a:pt x="0" y="1064933"/>
                  </a:lnTo>
                  <a:lnTo>
                    <a:pt x="4040441" y="1064933"/>
                  </a:lnTo>
                  <a:lnTo>
                    <a:pt x="4040441" y="0"/>
                  </a:lnTo>
                  <a:close/>
                </a:path>
              </a:pathLst>
            </a:custGeom>
            <a:solidFill>
              <a:srgbClr val="FFFFFF"/>
            </a:solidFill>
          </p:spPr>
          <p:txBody>
            <a:bodyPr wrap="square" lIns="0" tIns="0" rIns="0" bIns="0" rtlCol="0"/>
            <a:lstStyle/>
            <a:p>
              <a:endParaRPr/>
            </a:p>
          </p:txBody>
        </p:sp>
        <p:sp>
          <p:nvSpPr>
            <p:cNvPr id="24" name="object 24"/>
            <p:cNvSpPr/>
            <p:nvPr/>
          </p:nvSpPr>
          <p:spPr>
            <a:xfrm>
              <a:off x="7680274" y="5793066"/>
              <a:ext cx="4040504" cy="1065530"/>
            </a:xfrm>
            <a:custGeom>
              <a:avLst/>
              <a:gdLst/>
              <a:ahLst/>
              <a:cxnLst/>
              <a:rect l="l" t="t" r="r" b="b"/>
              <a:pathLst>
                <a:path w="4040504" h="1065529">
                  <a:moveTo>
                    <a:pt x="0" y="1064933"/>
                  </a:moveTo>
                  <a:lnTo>
                    <a:pt x="0" y="0"/>
                  </a:lnTo>
                  <a:lnTo>
                    <a:pt x="4040428" y="0"/>
                  </a:lnTo>
                  <a:lnTo>
                    <a:pt x="4040428" y="1064933"/>
                  </a:lnTo>
                </a:path>
              </a:pathLst>
            </a:custGeom>
            <a:ln w="12700">
              <a:solidFill>
                <a:srgbClr val="FFFFFF"/>
              </a:solidFill>
            </a:ln>
          </p:spPr>
          <p:txBody>
            <a:bodyPr wrap="square" lIns="0" tIns="0" rIns="0" bIns="0" rtlCol="0"/>
            <a:lstStyle/>
            <a:p>
              <a:endParaRPr/>
            </a:p>
          </p:txBody>
        </p:sp>
        <p:pic>
          <p:nvPicPr>
            <p:cNvPr id="25" name="object 25"/>
            <p:cNvPicPr/>
            <p:nvPr/>
          </p:nvPicPr>
          <p:blipFill>
            <a:blip r:embed="rId9" cstate="print"/>
            <a:stretch>
              <a:fillRect/>
            </a:stretch>
          </p:blipFill>
          <p:spPr>
            <a:xfrm>
              <a:off x="11196510" y="6108078"/>
              <a:ext cx="487715" cy="463333"/>
            </a:xfrm>
            <a:prstGeom prst="rect">
              <a:avLst/>
            </a:prstGeom>
          </p:spPr>
        </p:pic>
        <p:pic>
          <p:nvPicPr>
            <p:cNvPr id="26" name="object 26"/>
            <p:cNvPicPr/>
            <p:nvPr/>
          </p:nvPicPr>
          <p:blipFill>
            <a:blip r:embed="rId10" cstate="print"/>
            <a:stretch>
              <a:fillRect/>
            </a:stretch>
          </p:blipFill>
          <p:spPr>
            <a:xfrm>
              <a:off x="2652547" y="1117103"/>
              <a:ext cx="8652548" cy="4176603"/>
            </a:xfrm>
            <a:prstGeom prst="rect">
              <a:avLst/>
            </a:prstGeom>
          </p:spPr>
        </p:pic>
      </p:grpSp>
      <p:sp>
        <p:nvSpPr>
          <p:cNvPr id="27" name="object 27"/>
          <p:cNvSpPr txBox="1">
            <a:spLocks noGrp="1"/>
          </p:cNvSpPr>
          <p:nvPr>
            <p:ph type="title"/>
          </p:nvPr>
        </p:nvSpPr>
        <p:spPr>
          <a:xfrm>
            <a:off x="5105400" y="153528"/>
            <a:ext cx="2337435" cy="299720"/>
          </a:xfrm>
          <a:prstGeom prst="rect">
            <a:avLst/>
          </a:prstGeom>
        </p:spPr>
        <p:txBody>
          <a:bodyPr vert="horz" wrap="square" lIns="0" tIns="12700" rIns="0" bIns="0" rtlCol="0">
            <a:spAutoFit/>
          </a:bodyPr>
          <a:lstStyle/>
          <a:p>
            <a:pPr marL="12700">
              <a:lnSpc>
                <a:spcPct val="100000"/>
              </a:lnSpc>
              <a:spcBef>
                <a:spcPts val="100"/>
              </a:spcBef>
            </a:pPr>
            <a:r>
              <a:rPr dirty="0"/>
              <a:t>2024</a:t>
            </a:r>
            <a:r>
              <a:rPr spc="-50" dirty="0"/>
              <a:t> </a:t>
            </a:r>
            <a:r>
              <a:rPr spc="-10" dirty="0"/>
              <a:t>Workplan</a:t>
            </a:r>
            <a:r>
              <a:rPr spc="-55" dirty="0"/>
              <a:t> </a:t>
            </a:r>
            <a:r>
              <a:rPr spc="-10" dirty="0"/>
              <a:t>Activities</a:t>
            </a:r>
          </a:p>
        </p:txBody>
      </p:sp>
      <p:sp>
        <p:nvSpPr>
          <p:cNvPr id="30" name="object 30"/>
          <p:cNvSpPr txBox="1">
            <a:spLocks noGrp="1"/>
          </p:cNvSpPr>
          <p:nvPr>
            <p:ph type="dt" sz="half" idx="6"/>
          </p:nvPr>
        </p:nvSpPr>
        <p:spPr>
          <a:prstGeom prst="rect">
            <a:avLst/>
          </a:prstGeom>
        </p:spPr>
        <p:txBody>
          <a:bodyPr vert="horz" wrap="square" lIns="0" tIns="203767" rIns="0" bIns="0" rtlCol="0">
            <a:spAutoFit/>
          </a:bodyPr>
          <a:lstStyle/>
          <a:p>
            <a:pPr marL="140970">
              <a:lnSpc>
                <a:spcPts val="1810"/>
              </a:lnSpc>
            </a:pPr>
            <a:r>
              <a:rPr spc="-10" dirty="0"/>
              <a:t>Complete</a:t>
            </a:r>
          </a:p>
        </p:txBody>
      </p:sp>
      <p:sp>
        <p:nvSpPr>
          <p:cNvPr id="31" name="object 31"/>
          <p:cNvSpPr txBox="1"/>
          <p:nvPr/>
        </p:nvSpPr>
        <p:spPr>
          <a:xfrm>
            <a:off x="7114158" y="5590008"/>
            <a:ext cx="1483995" cy="254000"/>
          </a:xfrm>
          <a:prstGeom prst="rect">
            <a:avLst/>
          </a:prstGeom>
        </p:spPr>
        <p:txBody>
          <a:bodyPr vert="horz" wrap="square" lIns="0" tIns="0" rIns="0" bIns="0" rtlCol="0">
            <a:spAutoFit/>
          </a:bodyPr>
          <a:lstStyle/>
          <a:p>
            <a:pPr marL="12700">
              <a:lnSpc>
                <a:spcPts val="1810"/>
              </a:lnSpc>
            </a:pPr>
            <a:r>
              <a:rPr sz="1800" dirty="0">
                <a:latin typeface="Calibri"/>
                <a:cs typeface="Calibri"/>
              </a:rPr>
              <a:t>January</a:t>
            </a:r>
            <a:r>
              <a:rPr sz="1800" spc="-25" dirty="0">
                <a:latin typeface="Calibri"/>
                <a:cs typeface="Calibri"/>
              </a:rPr>
              <a:t> </a:t>
            </a:r>
            <a:r>
              <a:rPr sz="1800" dirty="0">
                <a:latin typeface="Calibri"/>
                <a:cs typeface="Calibri"/>
              </a:rPr>
              <a:t>1,</a:t>
            </a:r>
            <a:r>
              <a:rPr sz="1800" spc="-20" dirty="0">
                <a:latin typeface="Calibri"/>
                <a:cs typeface="Calibri"/>
              </a:rPr>
              <a:t> 2024</a:t>
            </a:r>
            <a:endParaRPr sz="1800">
              <a:latin typeface="Calibri"/>
              <a:cs typeface="Calibri"/>
            </a:endParaRPr>
          </a:p>
        </p:txBody>
      </p:sp>
      <p:sp>
        <p:nvSpPr>
          <p:cNvPr id="28" name="object 28"/>
          <p:cNvSpPr txBox="1"/>
          <p:nvPr/>
        </p:nvSpPr>
        <p:spPr>
          <a:xfrm>
            <a:off x="3812991" y="609487"/>
            <a:ext cx="7735476" cy="2184572"/>
          </a:xfrm>
          <a:prstGeom prst="rect">
            <a:avLst/>
          </a:prstGeom>
        </p:spPr>
        <p:txBody>
          <a:bodyPr vert="horz" wrap="square" lIns="0" tIns="12065" rIns="0" bIns="0" rtlCol="0">
            <a:spAutoFit/>
          </a:bodyPr>
          <a:lstStyle/>
          <a:p>
            <a:pPr marL="12700">
              <a:spcBef>
                <a:spcPts val="95"/>
              </a:spcBef>
            </a:pPr>
            <a:r>
              <a:rPr lang="en-CA" sz="1100" b="1" dirty="0">
                <a:latin typeface="Calibri"/>
                <a:cs typeface="Calibri"/>
              </a:rPr>
              <a:t>Previously Reported:</a:t>
            </a:r>
          </a:p>
          <a:p>
            <a:pPr marL="12700">
              <a:lnSpc>
                <a:spcPct val="100000"/>
              </a:lnSpc>
              <a:spcBef>
                <a:spcPts val="95"/>
              </a:spcBef>
            </a:pPr>
            <a:r>
              <a:rPr sz="1100" dirty="0">
                <a:latin typeface="Calibri"/>
                <a:cs typeface="Calibri"/>
              </a:rPr>
              <a:t>Identify</a:t>
            </a:r>
            <a:r>
              <a:rPr sz="1100" spc="-60" dirty="0">
                <a:latin typeface="Calibri"/>
                <a:cs typeface="Calibri"/>
              </a:rPr>
              <a:t> </a:t>
            </a:r>
            <a:r>
              <a:rPr sz="1100" dirty="0">
                <a:latin typeface="Calibri"/>
                <a:cs typeface="Calibri"/>
              </a:rPr>
              <a:t>key</a:t>
            </a:r>
            <a:r>
              <a:rPr sz="1100" spc="-10" dirty="0">
                <a:latin typeface="Calibri"/>
                <a:cs typeface="Calibri"/>
              </a:rPr>
              <a:t> </a:t>
            </a:r>
            <a:r>
              <a:rPr sz="1100" dirty="0">
                <a:latin typeface="Calibri"/>
                <a:cs typeface="Calibri"/>
              </a:rPr>
              <a:t>agencies</a:t>
            </a:r>
            <a:r>
              <a:rPr sz="1100" spc="-35" dirty="0">
                <a:latin typeface="Calibri"/>
                <a:cs typeface="Calibri"/>
              </a:rPr>
              <a:t> </a:t>
            </a:r>
            <a:r>
              <a:rPr sz="1100" dirty="0">
                <a:latin typeface="Calibri"/>
                <a:cs typeface="Calibri"/>
              </a:rPr>
              <a:t>and</a:t>
            </a:r>
            <a:r>
              <a:rPr sz="1100" spc="-40" dirty="0">
                <a:latin typeface="Calibri"/>
                <a:cs typeface="Calibri"/>
              </a:rPr>
              <a:t> </a:t>
            </a:r>
            <a:r>
              <a:rPr sz="1100" spc="-10" dirty="0">
                <a:latin typeface="Calibri"/>
                <a:cs typeface="Calibri"/>
              </a:rPr>
              <a:t>organizations</a:t>
            </a:r>
            <a:r>
              <a:rPr sz="1100" spc="-45" dirty="0">
                <a:latin typeface="Calibri"/>
                <a:cs typeface="Calibri"/>
              </a:rPr>
              <a:t> </a:t>
            </a:r>
            <a:r>
              <a:rPr sz="1100" dirty="0">
                <a:latin typeface="Calibri"/>
                <a:cs typeface="Calibri"/>
              </a:rPr>
              <a:t>that</a:t>
            </a:r>
            <a:r>
              <a:rPr sz="1100" spc="-55" dirty="0">
                <a:latin typeface="Calibri"/>
                <a:cs typeface="Calibri"/>
              </a:rPr>
              <a:t> </a:t>
            </a:r>
            <a:r>
              <a:rPr sz="1100" dirty="0">
                <a:latin typeface="Calibri"/>
                <a:cs typeface="Calibri"/>
              </a:rPr>
              <a:t>play</a:t>
            </a:r>
            <a:r>
              <a:rPr sz="1100" spc="-45" dirty="0">
                <a:latin typeface="Calibri"/>
                <a:cs typeface="Calibri"/>
              </a:rPr>
              <a:t> </a:t>
            </a:r>
            <a:r>
              <a:rPr sz="1100" dirty="0">
                <a:latin typeface="Calibri"/>
                <a:cs typeface="Calibri"/>
              </a:rPr>
              <a:t>a</a:t>
            </a:r>
            <a:r>
              <a:rPr sz="1100" spc="-30" dirty="0">
                <a:latin typeface="Calibri"/>
                <a:cs typeface="Calibri"/>
              </a:rPr>
              <a:t> </a:t>
            </a:r>
            <a:r>
              <a:rPr sz="1100" dirty="0">
                <a:latin typeface="Calibri"/>
                <a:cs typeface="Calibri"/>
              </a:rPr>
              <a:t>signiﬁcant</a:t>
            </a:r>
            <a:r>
              <a:rPr sz="1100" spc="-50" dirty="0">
                <a:latin typeface="Calibri"/>
                <a:cs typeface="Calibri"/>
              </a:rPr>
              <a:t> </a:t>
            </a:r>
            <a:r>
              <a:rPr sz="1100" dirty="0">
                <a:latin typeface="Calibri"/>
                <a:cs typeface="Calibri"/>
              </a:rPr>
              <a:t>role</a:t>
            </a:r>
            <a:r>
              <a:rPr sz="1100" spc="-25" dirty="0">
                <a:latin typeface="Calibri"/>
                <a:cs typeface="Calibri"/>
              </a:rPr>
              <a:t> </a:t>
            </a:r>
            <a:r>
              <a:rPr sz="1100" dirty="0">
                <a:latin typeface="Calibri"/>
                <a:cs typeface="Calibri"/>
              </a:rPr>
              <a:t>in</a:t>
            </a:r>
            <a:r>
              <a:rPr sz="1100" spc="-35" dirty="0">
                <a:latin typeface="Calibri"/>
                <a:cs typeface="Calibri"/>
              </a:rPr>
              <a:t> </a:t>
            </a:r>
            <a:r>
              <a:rPr sz="1100" dirty="0">
                <a:latin typeface="Calibri"/>
                <a:cs typeface="Calibri"/>
              </a:rPr>
              <a:t>serving</a:t>
            </a:r>
            <a:r>
              <a:rPr sz="1100" spc="-15" dirty="0">
                <a:latin typeface="Calibri"/>
                <a:cs typeface="Calibri"/>
              </a:rPr>
              <a:t> </a:t>
            </a:r>
            <a:r>
              <a:rPr sz="1100" dirty="0">
                <a:latin typeface="Calibri"/>
                <a:cs typeface="Calibri"/>
              </a:rPr>
              <a:t>the</a:t>
            </a:r>
            <a:r>
              <a:rPr sz="1100" spc="-35" dirty="0">
                <a:latin typeface="Calibri"/>
                <a:cs typeface="Calibri"/>
              </a:rPr>
              <a:t> </a:t>
            </a:r>
            <a:r>
              <a:rPr sz="1100" dirty="0">
                <a:latin typeface="Calibri"/>
                <a:cs typeface="Calibri"/>
              </a:rPr>
              <a:t>community</a:t>
            </a:r>
            <a:r>
              <a:rPr sz="1100" spc="-25" dirty="0">
                <a:latin typeface="Calibri"/>
                <a:cs typeface="Calibri"/>
              </a:rPr>
              <a:t> </a:t>
            </a:r>
            <a:r>
              <a:rPr sz="1100" dirty="0">
                <a:latin typeface="Calibri"/>
                <a:cs typeface="Calibri"/>
              </a:rPr>
              <a:t>on</a:t>
            </a:r>
            <a:r>
              <a:rPr sz="1100" spc="-20" dirty="0">
                <a:latin typeface="Calibri"/>
                <a:cs typeface="Calibri"/>
              </a:rPr>
              <a:t> Salt</a:t>
            </a:r>
            <a:r>
              <a:rPr lang="en-CA" sz="1100" spc="-20" dirty="0">
                <a:latin typeface="Calibri"/>
                <a:cs typeface="Calibri"/>
              </a:rPr>
              <a:t> </a:t>
            </a:r>
            <a:r>
              <a:rPr sz="1100" dirty="0">
                <a:latin typeface="Calibri"/>
                <a:cs typeface="Calibri"/>
              </a:rPr>
              <a:t>Spring</a:t>
            </a:r>
            <a:r>
              <a:rPr sz="1100" spc="-25" dirty="0">
                <a:latin typeface="Calibri"/>
                <a:cs typeface="Calibri"/>
              </a:rPr>
              <a:t> </a:t>
            </a:r>
            <a:r>
              <a:rPr sz="1100" spc="-10" dirty="0">
                <a:latin typeface="Calibri"/>
                <a:cs typeface="Calibri"/>
              </a:rPr>
              <a:t>Island.</a:t>
            </a:r>
            <a:endParaRPr sz="1100" dirty="0">
              <a:latin typeface="Calibri"/>
              <a:cs typeface="Calibri"/>
            </a:endParaRPr>
          </a:p>
          <a:p>
            <a:pPr marL="12700" marR="266065">
              <a:lnSpc>
                <a:spcPct val="100000"/>
              </a:lnSpc>
              <a:spcBef>
                <a:spcPts val="1920"/>
              </a:spcBef>
            </a:pPr>
            <a:r>
              <a:rPr sz="1100" dirty="0">
                <a:latin typeface="Calibri"/>
                <a:cs typeface="Calibri"/>
              </a:rPr>
              <a:t>Reach</a:t>
            </a:r>
            <a:r>
              <a:rPr sz="1100" spc="-30" dirty="0">
                <a:latin typeface="Calibri"/>
                <a:cs typeface="Calibri"/>
              </a:rPr>
              <a:t> </a:t>
            </a:r>
            <a:r>
              <a:rPr sz="1100" dirty="0">
                <a:latin typeface="Calibri"/>
                <a:cs typeface="Calibri"/>
              </a:rPr>
              <a:t>out</a:t>
            </a:r>
            <a:r>
              <a:rPr sz="1100" spc="-25" dirty="0">
                <a:latin typeface="Calibri"/>
                <a:cs typeface="Calibri"/>
              </a:rPr>
              <a:t> </a:t>
            </a:r>
            <a:r>
              <a:rPr sz="1100" dirty="0">
                <a:latin typeface="Calibri"/>
                <a:cs typeface="Calibri"/>
              </a:rPr>
              <a:t>to</a:t>
            </a:r>
            <a:r>
              <a:rPr sz="1100" spc="-45" dirty="0">
                <a:latin typeface="Calibri"/>
                <a:cs typeface="Calibri"/>
              </a:rPr>
              <a:t> </a:t>
            </a:r>
            <a:r>
              <a:rPr sz="1100" spc="-10" dirty="0">
                <a:latin typeface="Calibri"/>
                <a:cs typeface="Calibri"/>
              </a:rPr>
              <a:t>representatives </a:t>
            </a:r>
            <a:r>
              <a:rPr sz="1100" dirty="0">
                <a:latin typeface="Calibri"/>
                <a:cs typeface="Calibri"/>
              </a:rPr>
              <a:t>from</a:t>
            </a:r>
            <a:r>
              <a:rPr sz="1100" spc="-25" dirty="0">
                <a:latin typeface="Calibri"/>
                <a:cs typeface="Calibri"/>
              </a:rPr>
              <a:t> </a:t>
            </a:r>
            <a:r>
              <a:rPr sz="1100" dirty="0">
                <a:latin typeface="Calibri"/>
                <a:cs typeface="Calibri"/>
              </a:rPr>
              <a:t>these</a:t>
            </a:r>
            <a:r>
              <a:rPr sz="1100" spc="-35" dirty="0">
                <a:latin typeface="Calibri"/>
                <a:cs typeface="Calibri"/>
              </a:rPr>
              <a:t> </a:t>
            </a:r>
            <a:r>
              <a:rPr sz="1100" dirty="0">
                <a:latin typeface="Calibri"/>
                <a:cs typeface="Calibri"/>
              </a:rPr>
              <a:t>agencies</a:t>
            </a:r>
            <a:r>
              <a:rPr sz="1100" spc="-40" dirty="0">
                <a:latin typeface="Calibri"/>
                <a:cs typeface="Calibri"/>
              </a:rPr>
              <a:t> </a:t>
            </a:r>
            <a:r>
              <a:rPr sz="1100" dirty="0">
                <a:latin typeface="Calibri"/>
                <a:cs typeface="Calibri"/>
              </a:rPr>
              <a:t>to</a:t>
            </a:r>
            <a:r>
              <a:rPr sz="1100" spc="-35" dirty="0">
                <a:latin typeface="Calibri"/>
                <a:cs typeface="Calibri"/>
              </a:rPr>
              <a:t> </a:t>
            </a:r>
            <a:r>
              <a:rPr sz="1100" dirty="0">
                <a:latin typeface="Calibri"/>
                <a:cs typeface="Calibri"/>
              </a:rPr>
              <a:t>initiate</a:t>
            </a:r>
            <a:r>
              <a:rPr sz="1100" spc="-65" dirty="0">
                <a:latin typeface="Calibri"/>
                <a:cs typeface="Calibri"/>
              </a:rPr>
              <a:t> </a:t>
            </a:r>
            <a:r>
              <a:rPr sz="1100" dirty="0">
                <a:latin typeface="Calibri"/>
                <a:cs typeface="Calibri"/>
              </a:rPr>
              <a:t>dialogue</a:t>
            </a:r>
            <a:r>
              <a:rPr sz="1100" spc="-55" dirty="0">
                <a:latin typeface="Calibri"/>
                <a:cs typeface="Calibri"/>
              </a:rPr>
              <a:t> </a:t>
            </a:r>
            <a:r>
              <a:rPr sz="1100" dirty="0">
                <a:latin typeface="Calibri"/>
                <a:cs typeface="Calibri"/>
              </a:rPr>
              <a:t>and</a:t>
            </a:r>
            <a:r>
              <a:rPr sz="1100" spc="-50" dirty="0">
                <a:latin typeface="Calibri"/>
                <a:cs typeface="Calibri"/>
              </a:rPr>
              <a:t> </a:t>
            </a:r>
            <a:r>
              <a:rPr sz="1100" dirty="0">
                <a:latin typeface="Calibri"/>
                <a:cs typeface="Calibri"/>
              </a:rPr>
              <a:t>discuss</a:t>
            </a:r>
            <a:r>
              <a:rPr sz="1100" spc="-45" dirty="0">
                <a:latin typeface="Calibri"/>
                <a:cs typeface="Calibri"/>
              </a:rPr>
              <a:t> </a:t>
            </a:r>
            <a:r>
              <a:rPr sz="1100" dirty="0">
                <a:latin typeface="Calibri"/>
                <a:cs typeface="Calibri"/>
              </a:rPr>
              <a:t>potential</a:t>
            </a:r>
            <a:r>
              <a:rPr sz="1100" spc="-55" dirty="0">
                <a:latin typeface="Calibri"/>
                <a:cs typeface="Calibri"/>
              </a:rPr>
              <a:t> </a:t>
            </a:r>
            <a:r>
              <a:rPr sz="1100" dirty="0">
                <a:latin typeface="Calibri"/>
                <a:cs typeface="Calibri"/>
              </a:rPr>
              <a:t>areas</a:t>
            </a:r>
            <a:r>
              <a:rPr sz="1100" spc="-30" dirty="0">
                <a:latin typeface="Calibri"/>
                <a:cs typeface="Calibri"/>
              </a:rPr>
              <a:t> </a:t>
            </a:r>
            <a:r>
              <a:rPr sz="1100" spc="-25" dirty="0">
                <a:latin typeface="Calibri"/>
                <a:cs typeface="Calibri"/>
              </a:rPr>
              <a:t>of </a:t>
            </a:r>
            <a:r>
              <a:rPr sz="1100" spc="-10" dirty="0">
                <a:latin typeface="Calibri"/>
                <a:cs typeface="Calibri"/>
              </a:rPr>
              <a:t>collaboration.</a:t>
            </a:r>
            <a:endParaRPr sz="1100" dirty="0">
              <a:latin typeface="Calibri"/>
              <a:cs typeface="Calibri"/>
            </a:endParaRPr>
          </a:p>
          <a:p>
            <a:pPr marL="12700" marR="1074420">
              <a:lnSpc>
                <a:spcPct val="100000"/>
              </a:lnSpc>
              <a:spcBef>
                <a:spcPts val="1920"/>
              </a:spcBef>
            </a:pPr>
            <a:r>
              <a:rPr sz="1100" spc="-10" dirty="0">
                <a:latin typeface="Calibri"/>
                <a:cs typeface="Calibri"/>
              </a:rPr>
              <a:t>Organize</a:t>
            </a:r>
            <a:r>
              <a:rPr sz="1100" spc="-45" dirty="0">
                <a:latin typeface="Calibri"/>
                <a:cs typeface="Calibri"/>
              </a:rPr>
              <a:t> </a:t>
            </a:r>
            <a:r>
              <a:rPr sz="1100" dirty="0">
                <a:latin typeface="Calibri"/>
                <a:cs typeface="Calibri"/>
              </a:rPr>
              <a:t>joint</a:t>
            </a:r>
            <a:r>
              <a:rPr sz="1100" spc="-35" dirty="0">
                <a:latin typeface="Calibri"/>
                <a:cs typeface="Calibri"/>
              </a:rPr>
              <a:t> </a:t>
            </a:r>
            <a:r>
              <a:rPr sz="1100" dirty="0">
                <a:latin typeface="Calibri"/>
                <a:cs typeface="Calibri"/>
              </a:rPr>
              <a:t>meetings</a:t>
            </a:r>
            <a:r>
              <a:rPr sz="1100" spc="-25" dirty="0">
                <a:latin typeface="Calibri"/>
                <a:cs typeface="Calibri"/>
              </a:rPr>
              <a:t> </a:t>
            </a:r>
            <a:r>
              <a:rPr sz="1100" dirty="0">
                <a:latin typeface="Calibri"/>
                <a:cs typeface="Calibri"/>
              </a:rPr>
              <a:t>or</a:t>
            </a:r>
            <a:r>
              <a:rPr sz="1100" spc="-30" dirty="0">
                <a:latin typeface="Calibri"/>
                <a:cs typeface="Calibri"/>
              </a:rPr>
              <a:t> </a:t>
            </a:r>
            <a:r>
              <a:rPr sz="1100" spc="-10" dirty="0">
                <a:latin typeface="Calibri"/>
                <a:cs typeface="Calibri"/>
              </a:rPr>
              <a:t>workshops</a:t>
            </a:r>
            <a:r>
              <a:rPr sz="1100" spc="5" dirty="0">
                <a:latin typeface="Calibri"/>
                <a:cs typeface="Calibri"/>
              </a:rPr>
              <a:t> </a:t>
            </a:r>
            <a:r>
              <a:rPr sz="1100" dirty="0">
                <a:latin typeface="Calibri"/>
                <a:cs typeface="Calibri"/>
              </a:rPr>
              <a:t>to</a:t>
            </a:r>
            <a:r>
              <a:rPr sz="1100" spc="-35" dirty="0">
                <a:latin typeface="Calibri"/>
                <a:cs typeface="Calibri"/>
              </a:rPr>
              <a:t> </a:t>
            </a:r>
            <a:r>
              <a:rPr sz="1100" spc="-10" dirty="0">
                <a:latin typeface="Calibri"/>
                <a:cs typeface="Calibri"/>
              </a:rPr>
              <a:t>understand</a:t>
            </a:r>
            <a:r>
              <a:rPr sz="1100" spc="-50" dirty="0">
                <a:latin typeface="Calibri"/>
                <a:cs typeface="Calibri"/>
              </a:rPr>
              <a:t> </a:t>
            </a:r>
            <a:r>
              <a:rPr sz="1100" dirty="0">
                <a:latin typeface="Calibri"/>
                <a:cs typeface="Calibri"/>
              </a:rPr>
              <a:t>each</a:t>
            </a:r>
            <a:r>
              <a:rPr sz="1100" spc="-25" dirty="0">
                <a:latin typeface="Calibri"/>
                <a:cs typeface="Calibri"/>
              </a:rPr>
              <a:t> </a:t>
            </a:r>
            <a:r>
              <a:rPr sz="1100" dirty="0">
                <a:latin typeface="Calibri"/>
                <a:cs typeface="Calibri"/>
              </a:rPr>
              <a:t>agency's</a:t>
            </a:r>
            <a:r>
              <a:rPr sz="1100" spc="-40" dirty="0">
                <a:latin typeface="Calibri"/>
                <a:cs typeface="Calibri"/>
              </a:rPr>
              <a:t> </a:t>
            </a:r>
            <a:r>
              <a:rPr sz="1100" dirty="0">
                <a:latin typeface="Calibri"/>
                <a:cs typeface="Calibri"/>
              </a:rPr>
              <a:t>goals,</a:t>
            </a:r>
            <a:r>
              <a:rPr sz="1100" spc="-40" dirty="0">
                <a:latin typeface="Calibri"/>
                <a:cs typeface="Calibri"/>
              </a:rPr>
              <a:t> </a:t>
            </a:r>
            <a:r>
              <a:rPr sz="1100" dirty="0">
                <a:latin typeface="Calibri"/>
                <a:cs typeface="Calibri"/>
              </a:rPr>
              <a:t>challenges,</a:t>
            </a:r>
            <a:r>
              <a:rPr sz="1100" spc="-55" dirty="0">
                <a:latin typeface="Calibri"/>
                <a:cs typeface="Calibri"/>
              </a:rPr>
              <a:t> </a:t>
            </a:r>
            <a:r>
              <a:rPr sz="1100" spc="-25" dirty="0">
                <a:latin typeface="Calibri"/>
                <a:cs typeface="Calibri"/>
              </a:rPr>
              <a:t>and </a:t>
            </a:r>
            <a:r>
              <a:rPr sz="1100" dirty="0">
                <a:latin typeface="Calibri"/>
                <a:cs typeface="Calibri"/>
              </a:rPr>
              <a:t>opportunities</a:t>
            </a:r>
            <a:r>
              <a:rPr sz="1100" spc="-60" dirty="0">
                <a:latin typeface="Calibri"/>
                <a:cs typeface="Calibri"/>
              </a:rPr>
              <a:t> </a:t>
            </a:r>
            <a:r>
              <a:rPr sz="1100" dirty="0">
                <a:latin typeface="Calibri"/>
                <a:cs typeface="Calibri"/>
              </a:rPr>
              <a:t>for</a:t>
            </a:r>
            <a:r>
              <a:rPr sz="1100" spc="-65" dirty="0">
                <a:latin typeface="Calibri"/>
                <a:cs typeface="Calibri"/>
              </a:rPr>
              <a:t> </a:t>
            </a:r>
            <a:r>
              <a:rPr sz="1100" spc="-10" dirty="0">
                <a:latin typeface="Calibri"/>
                <a:cs typeface="Calibri"/>
              </a:rPr>
              <a:t>synergy.</a:t>
            </a:r>
            <a:endParaRPr sz="1100" dirty="0">
              <a:latin typeface="Calibri"/>
              <a:cs typeface="Calibri"/>
            </a:endParaRPr>
          </a:p>
          <a:p>
            <a:pPr marL="12700">
              <a:lnSpc>
                <a:spcPct val="100000"/>
              </a:lnSpc>
              <a:spcBef>
                <a:spcPts val="1920"/>
              </a:spcBef>
            </a:pPr>
            <a:r>
              <a:rPr sz="1100" dirty="0">
                <a:latin typeface="Calibri"/>
                <a:cs typeface="Calibri"/>
              </a:rPr>
              <a:t>Identify</a:t>
            </a:r>
            <a:r>
              <a:rPr sz="1100" spc="-70" dirty="0">
                <a:latin typeface="Calibri"/>
                <a:cs typeface="Calibri"/>
              </a:rPr>
              <a:t> </a:t>
            </a:r>
            <a:r>
              <a:rPr sz="1100" dirty="0">
                <a:latin typeface="Calibri"/>
                <a:cs typeface="Calibri"/>
              </a:rPr>
              <a:t>common</a:t>
            </a:r>
            <a:r>
              <a:rPr sz="1100" spc="-10" dirty="0">
                <a:latin typeface="Calibri"/>
                <a:cs typeface="Calibri"/>
              </a:rPr>
              <a:t> </a:t>
            </a:r>
            <a:r>
              <a:rPr sz="1100" dirty="0">
                <a:latin typeface="Calibri"/>
                <a:cs typeface="Calibri"/>
              </a:rPr>
              <a:t>community</a:t>
            </a:r>
            <a:r>
              <a:rPr sz="1100" spc="-45" dirty="0">
                <a:latin typeface="Calibri"/>
                <a:cs typeface="Calibri"/>
              </a:rPr>
              <a:t> </a:t>
            </a:r>
            <a:r>
              <a:rPr sz="1100" dirty="0">
                <a:latin typeface="Calibri"/>
                <a:cs typeface="Calibri"/>
              </a:rPr>
              <a:t>concerns</a:t>
            </a:r>
            <a:r>
              <a:rPr sz="1100" spc="-15" dirty="0">
                <a:latin typeface="Calibri"/>
                <a:cs typeface="Calibri"/>
              </a:rPr>
              <a:t> </a:t>
            </a:r>
            <a:r>
              <a:rPr sz="1100" dirty="0">
                <a:latin typeface="Calibri"/>
                <a:cs typeface="Calibri"/>
              </a:rPr>
              <a:t>and</a:t>
            </a:r>
            <a:r>
              <a:rPr sz="1100" spc="-55" dirty="0">
                <a:latin typeface="Calibri"/>
                <a:cs typeface="Calibri"/>
              </a:rPr>
              <a:t> </a:t>
            </a:r>
            <a:r>
              <a:rPr sz="1100" dirty="0">
                <a:latin typeface="Calibri"/>
                <a:cs typeface="Calibri"/>
              </a:rPr>
              <a:t>explore</a:t>
            </a:r>
            <a:r>
              <a:rPr sz="1100" spc="-25" dirty="0">
                <a:latin typeface="Calibri"/>
                <a:cs typeface="Calibri"/>
              </a:rPr>
              <a:t> </a:t>
            </a:r>
            <a:r>
              <a:rPr sz="1100" dirty="0">
                <a:latin typeface="Calibri"/>
                <a:cs typeface="Calibri"/>
              </a:rPr>
              <a:t>how</a:t>
            </a:r>
            <a:r>
              <a:rPr sz="1100" spc="-25" dirty="0">
                <a:latin typeface="Calibri"/>
                <a:cs typeface="Calibri"/>
              </a:rPr>
              <a:t> </a:t>
            </a:r>
            <a:r>
              <a:rPr sz="1100" dirty="0">
                <a:latin typeface="Calibri"/>
                <a:cs typeface="Calibri"/>
              </a:rPr>
              <a:t>multiple</a:t>
            </a:r>
            <a:r>
              <a:rPr sz="1100" spc="-70" dirty="0">
                <a:latin typeface="Calibri"/>
                <a:cs typeface="Calibri"/>
              </a:rPr>
              <a:t> </a:t>
            </a:r>
            <a:r>
              <a:rPr sz="1100" dirty="0">
                <a:latin typeface="Calibri"/>
                <a:cs typeface="Calibri"/>
              </a:rPr>
              <a:t>agencies</a:t>
            </a:r>
            <a:r>
              <a:rPr sz="1100" spc="-45" dirty="0">
                <a:latin typeface="Calibri"/>
                <a:cs typeface="Calibri"/>
              </a:rPr>
              <a:t> </a:t>
            </a:r>
            <a:r>
              <a:rPr sz="1100" dirty="0">
                <a:latin typeface="Calibri"/>
                <a:cs typeface="Calibri"/>
              </a:rPr>
              <a:t>can</a:t>
            </a:r>
            <a:r>
              <a:rPr sz="1100" spc="-45" dirty="0">
                <a:latin typeface="Calibri"/>
                <a:cs typeface="Calibri"/>
              </a:rPr>
              <a:t> </a:t>
            </a:r>
            <a:r>
              <a:rPr sz="1100" dirty="0">
                <a:latin typeface="Calibri"/>
                <a:cs typeface="Calibri"/>
              </a:rPr>
              <a:t>pool</a:t>
            </a:r>
            <a:r>
              <a:rPr sz="1100" spc="-30" dirty="0">
                <a:latin typeface="Calibri"/>
                <a:cs typeface="Calibri"/>
              </a:rPr>
              <a:t> </a:t>
            </a:r>
            <a:r>
              <a:rPr sz="1100" dirty="0">
                <a:latin typeface="Calibri"/>
                <a:cs typeface="Calibri"/>
              </a:rPr>
              <a:t>their</a:t>
            </a:r>
            <a:r>
              <a:rPr sz="1100" spc="-50" dirty="0">
                <a:latin typeface="Calibri"/>
                <a:cs typeface="Calibri"/>
              </a:rPr>
              <a:t> </a:t>
            </a:r>
            <a:r>
              <a:rPr sz="1100" spc="-10" dirty="0">
                <a:latin typeface="Calibri"/>
                <a:cs typeface="Calibri"/>
              </a:rPr>
              <a:t>resources</a:t>
            </a:r>
            <a:r>
              <a:rPr lang="en-CA" sz="1100" spc="-10" dirty="0">
                <a:latin typeface="Calibri"/>
                <a:cs typeface="Calibri"/>
              </a:rPr>
              <a:t> </a:t>
            </a:r>
            <a:r>
              <a:rPr sz="1100" dirty="0">
                <a:latin typeface="Calibri"/>
                <a:cs typeface="Calibri"/>
              </a:rPr>
              <a:t>and</a:t>
            </a:r>
            <a:r>
              <a:rPr sz="1100" spc="-55" dirty="0">
                <a:latin typeface="Calibri"/>
                <a:cs typeface="Calibri"/>
              </a:rPr>
              <a:t> </a:t>
            </a:r>
            <a:r>
              <a:rPr sz="1100" dirty="0">
                <a:latin typeface="Calibri"/>
                <a:cs typeface="Calibri"/>
              </a:rPr>
              <a:t>expertise</a:t>
            </a:r>
            <a:r>
              <a:rPr sz="1100" spc="-20" dirty="0">
                <a:latin typeface="Calibri"/>
                <a:cs typeface="Calibri"/>
              </a:rPr>
              <a:t> </a:t>
            </a:r>
            <a:r>
              <a:rPr sz="1100" dirty="0">
                <a:latin typeface="Calibri"/>
                <a:cs typeface="Calibri"/>
              </a:rPr>
              <a:t>to</a:t>
            </a:r>
            <a:r>
              <a:rPr sz="1100" spc="-45" dirty="0">
                <a:latin typeface="Calibri"/>
                <a:cs typeface="Calibri"/>
              </a:rPr>
              <a:t> </a:t>
            </a:r>
            <a:r>
              <a:rPr sz="1100" dirty="0">
                <a:latin typeface="Calibri"/>
                <a:cs typeface="Calibri"/>
              </a:rPr>
              <a:t>address</a:t>
            </a:r>
            <a:r>
              <a:rPr sz="1100" spc="-30" dirty="0">
                <a:latin typeface="Calibri"/>
                <a:cs typeface="Calibri"/>
              </a:rPr>
              <a:t> </a:t>
            </a:r>
            <a:r>
              <a:rPr sz="1100" dirty="0">
                <a:latin typeface="Calibri"/>
                <a:cs typeface="Calibri"/>
              </a:rPr>
              <a:t>them</a:t>
            </a:r>
            <a:r>
              <a:rPr sz="1100" spc="-40" dirty="0">
                <a:latin typeface="Calibri"/>
                <a:cs typeface="Calibri"/>
              </a:rPr>
              <a:t> </a:t>
            </a:r>
            <a:r>
              <a:rPr sz="1100" spc="-10" dirty="0">
                <a:latin typeface="Calibri"/>
                <a:cs typeface="Calibri"/>
              </a:rPr>
              <a:t>eﬀectively.</a:t>
            </a:r>
            <a:endParaRPr sz="1100" dirty="0">
              <a:latin typeface="Calibri"/>
              <a:cs typeface="Calibri"/>
            </a:endParaRPr>
          </a:p>
          <a:p>
            <a:pPr marL="12700">
              <a:lnSpc>
                <a:spcPct val="100000"/>
              </a:lnSpc>
              <a:spcBef>
                <a:spcPts val="1920"/>
              </a:spcBef>
            </a:pPr>
            <a:r>
              <a:rPr sz="1100" dirty="0">
                <a:latin typeface="Calibri"/>
                <a:cs typeface="Calibri"/>
              </a:rPr>
              <a:t>Establish</a:t>
            </a:r>
            <a:r>
              <a:rPr sz="1100" spc="-60" dirty="0">
                <a:latin typeface="Calibri"/>
                <a:cs typeface="Calibri"/>
              </a:rPr>
              <a:t> </a:t>
            </a:r>
            <a:r>
              <a:rPr sz="1100" dirty="0">
                <a:latin typeface="Calibri"/>
                <a:cs typeface="Calibri"/>
              </a:rPr>
              <a:t>a</a:t>
            </a:r>
            <a:r>
              <a:rPr sz="1100" spc="-35" dirty="0">
                <a:latin typeface="Calibri"/>
                <a:cs typeface="Calibri"/>
              </a:rPr>
              <a:t> </a:t>
            </a:r>
            <a:r>
              <a:rPr sz="1100" dirty="0">
                <a:latin typeface="Calibri"/>
                <a:cs typeface="Calibri"/>
              </a:rPr>
              <a:t>formal</a:t>
            </a:r>
            <a:r>
              <a:rPr sz="1100" spc="-20" dirty="0">
                <a:latin typeface="Calibri"/>
                <a:cs typeface="Calibri"/>
              </a:rPr>
              <a:t> </a:t>
            </a:r>
            <a:r>
              <a:rPr sz="1100" spc="-10" dirty="0">
                <a:latin typeface="Calibri"/>
                <a:cs typeface="Calibri"/>
              </a:rPr>
              <a:t>collaboration</a:t>
            </a:r>
            <a:r>
              <a:rPr sz="1100" spc="-40" dirty="0">
                <a:latin typeface="Calibri"/>
                <a:cs typeface="Calibri"/>
              </a:rPr>
              <a:t> </a:t>
            </a:r>
            <a:r>
              <a:rPr sz="1100" spc="-10" dirty="0">
                <a:latin typeface="Calibri"/>
                <a:cs typeface="Calibri"/>
              </a:rPr>
              <a:t>agreement</a:t>
            </a:r>
            <a:r>
              <a:rPr sz="1100" spc="-20" dirty="0">
                <a:latin typeface="Calibri"/>
                <a:cs typeface="Calibri"/>
              </a:rPr>
              <a:t> </a:t>
            </a:r>
            <a:r>
              <a:rPr sz="1100" dirty="0">
                <a:latin typeface="Calibri"/>
                <a:cs typeface="Calibri"/>
              </a:rPr>
              <a:t>or</a:t>
            </a:r>
            <a:r>
              <a:rPr sz="1100" spc="-20" dirty="0">
                <a:latin typeface="Calibri"/>
                <a:cs typeface="Calibri"/>
              </a:rPr>
              <a:t> </a:t>
            </a:r>
            <a:r>
              <a:rPr sz="1100" dirty="0">
                <a:latin typeface="Calibri"/>
                <a:cs typeface="Calibri"/>
              </a:rPr>
              <a:t>memorandum</a:t>
            </a:r>
            <a:r>
              <a:rPr sz="1100" spc="-10" dirty="0">
                <a:latin typeface="Calibri"/>
                <a:cs typeface="Calibri"/>
              </a:rPr>
              <a:t> </a:t>
            </a:r>
            <a:r>
              <a:rPr sz="1100" dirty="0">
                <a:latin typeface="Calibri"/>
                <a:cs typeface="Calibri"/>
              </a:rPr>
              <a:t>of</a:t>
            </a:r>
            <a:r>
              <a:rPr sz="1100" spc="-20" dirty="0">
                <a:latin typeface="Calibri"/>
                <a:cs typeface="Calibri"/>
              </a:rPr>
              <a:t> </a:t>
            </a:r>
            <a:r>
              <a:rPr sz="1100" spc="-10" dirty="0">
                <a:latin typeface="Calibri"/>
                <a:cs typeface="Calibri"/>
              </a:rPr>
              <a:t>understanding</a:t>
            </a:r>
            <a:r>
              <a:rPr sz="1100" spc="-60" dirty="0">
                <a:latin typeface="Calibri"/>
                <a:cs typeface="Calibri"/>
              </a:rPr>
              <a:t> </a:t>
            </a:r>
            <a:r>
              <a:rPr sz="1100" dirty="0">
                <a:latin typeface="Calibri"/>
                <a:cs typeface="Calibri"/>
              </a:rPr>
              <a:t>(MOU)that</a:t>
            </a:r>
            <a:r>
              <a:rPr sz="1100" spc="-35" dirty="0">
                <a:latin typeface="Calibri"/>
                <a:cs typeface="Calibri"/>
              </a:rPr>
              <a:t> </a:t>
            </a:r>
            <a:r>
              <a:rPr sz="1100" dirty="0">
                <a:latin typeface="Calibri"/>
                <a:cs typeface="Calibri"/>
              </a:rPr>
              <a:t>outlines</a:t>
            </a:r>
            <a:r>
              <a:rPr sz="1100" spc="-35" dirty="0">
                <a:latin typeface="Calibri"/>
                <a:cs typeface="Calibri"/>
              </a:rPr>
              <a:t> </a:t>
            </a:r>
            <a:r>
              <a:rPr sz="1100" spc="-25" dirty="0">
                <a:latin typeface="Calibri"/>
                <a:cs typeface="Calibri"/>
              </a:rPr>
              <a:t>the</a:t>
            </a:r>
            <a:r>
              <a:rPr lang="en-CA" sz="1100" spc="-25" dirty="0">
                <a:latin typeface="Calibri"/>
                <a:cs typeface="Calibri"/>
              </a:rPr>
              <a:t> objectives.</a:t>
            </a:r>
            <a:endParaRPr sz="1100" dirty="0">
              <a:latin typeface="Calibri"/>
              <a:cs typeface="Calibri"/>
            </a:endParaRPr>
          </a:p>
        </p:txBody>
      </p:sp>
      <p:pic>
        <p:nvPicPr>
          <p:cNvPr id="33" name="Picture 32">
            <a:extLst>
              <a:ext uri="{FF2B5EF4-FFF2-40B4-BE49-F238E27FC236}">
                <a16:creationId xmlns:a16="http://schemas.microsoft.com/office/drawing/2014/main" id="{EDA9EDF4-F51C-8D4D-DBBF-DA8FA982E26B}"/>
              </a:ext>
            </a:extLst>
          </p:cNvPr>
          <p:cNvPicPr>
            <a:picLocks noChangeAspect="1"/>
          </p:cNvPicPr>
          <p:nvPr/>
        </p:nvPicPr>
        <p:blipFill>
          <a:blip r:embed="rId11"/>
          <a:stretch>
            <a:fillRect/>
          </a:stretch>
        </p:blipFill>
        <p:spPr>
          <a:xfrm>
            <a:off x="9151983" y="5791465"/>
            <a:ext cx="1603387" cy="731583"/>
          </a:xfrm>
          <a:prstGeom prst="rect">
            <a:avLst/>
          </a:prstGeom>
        </p:spPr>
      </p:pic>
      <p:sp>
        <p:nvSpPr>
          <p:cNvPr id="34" name="TextBox 33">
            <a:extLst>
              <a:ext uri="{FF2B5EF4-FFF2-40B4-BE49-F238E27FC236}">
                <a16:creationId xmlns:a16="http://schemas.microsoft.com/office/drawing/2014/main" id="{9C344AC0-FA4F-1EEF-1F70-C9841675A94A}"/>
              </a:ext>
            </a:extLst>
          </p:cNvPr>
          <p:cNvSpPr txBox="1"/>
          <p:nvPr/>
        </p:nvSpPr>
        <p:spPr>
          <a:xfrm>
            <a:off x="3736972" y="2954985"/>
            <a:ext cx="6754371" cy="1277273"/>
          </a:xfrm>
          <a:prstGeom prst="rect">
            <a:avLst/>
          </a:prstGeom>
          <a:noFill/>
        </p:spPr>
        <p:txBody>
          <a:bodyPr wrap="square" rtlCol="0">
            <a:spAutoFit/>
          </a:bodyPr>
          <a:lstStyle/>
          <a:p>
            <a:pPr marL="171450" indent="-171450">
              <a:buFontTx/>
              <a:buChar char="-"/>
            </a:pPr>
            <a:r>
              <a:rPr lang="en-CA" sz="1100" dirty="0">
                <a:solidFill>
                  <a:srgbClr val="FF0000"/>
                </a:solidFill>
                <a:latin typeface="+mj-lt"/>
              </a:rPr>
              <a:t>Participated in two “Ask Salt Spring” town hall discussions.  One on Fire Smart, one on the District activates.  Both well received.</a:t>
            </a:r>
          </a:p>
          <a:p>
            <a:pPr marL="171450" indent="-171450">
              <a:buFontTx/>
              <a:buChar char="-"/>
            </a:pPr>
            <a:endParaRPr lang="en-CA" sz="1100" dirty="0">
              <a:solidFill>
                <a:srgbClr val="FF0000"/>
              </a:solidFill>
              <a:latin typeface="+mj-lt"/>
            </a:endParaRPr>
          </a:p>
          <a:p>
            <a:pPr marL="171450" indent="-171450">
              <a:buFontTx/>
              <a:buChar char="-"/>
            </a:pPr>
            <a:r>
              <a:rPr lang="en-CA" sz="1100" dirty="0">
                <a:solidFill>
                  <a:srgbClr val="FF0000"/>
                </a:solidFill>
                <a:latin typeface="+mj-lt"/>
              </a:rPr>
              <a:t>Increased the advertising budget for elections and election advertising to increase Trustee nominations</a:t>
            </a:r>
          </a:p>
          <a:p>
            <a:pPr marL="171450" indent="-171450">
              <a:buFontTx/>
              <a:buChar char="-"/>
            </a:pPr>
            <a:r>
              <a:rPr lang="en-CA" sz="1100" dirty="0">
                <a:solidFill>
                  <a:srgbClr val="FF0000"/>
                </a:solidFill>
                <a:latin typeface="+mj-lt"/>
              </a:rPr>
              <a:t>Continued building collaborative partnerships with North Salt Spring Water</a:t>
            </a:r>
          </a:p>
          <a:p>
            <a:pPr marL="171450" indent="-171450" algn="l">
              <a:buFontTx/>
              <a:buChar char="-"/>
            </a:pPr>
            <a:r>
              <a:rPr lang="en-CA" sz="1100" dirty="0">
                <a:solidFill>
                  <a:srgbClr val="FF0000"/>
                </a:solidFill>
                <a:latin typeface="+mj-lt"/>
              </a:rPr>
              <a:t>Invited </a:t>
            </a:r>
            <a:r>
              <a:rPr lang="en-US" sz="1100" dirty="0">
                <a:solidFill>
                  <a:srgbClr val="FF0000"/>
                </a:solidFill>
                <a:latin typeface="+mj-lt"/>
              </a:rPr>
              <a:t>Rob Botterell, MLA for Saanich North and the Islands</a:t>
            </a:r>
            <a:r>
              <a:rPr lang="en-CA" sz="1100" dirty="0">
                <a:solidFill>
                  <a:srgbClr val="FF0000"/>
                </a:solidFill>
                <a:latin typeface="+mj-lt"/>
              </a:rPr>
              <a:t> to visit the Fire District for lunch.</a:t>
            </a:r>
          </a:p>
          <a:p>
            <a:pPr marL="171450" indent="-171450" algn="l">
              <a:buFontTx/>
              <a:buChar char="-"/>
            </a:pPr>
            <a:r>
              <a:rPr lang="en-CA" sz="1100" dirty="0">
                <a:solidFill>
                  <a:srgbClr val="FF0000"/>
                </a:solidFill>
                <a:latin typeface="+mj-lt"/>
              </a:rPr>
              <a:t>Established a new Trustee election policy which allows for mail in ballots as an option.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62</TotalTime>
  <Words>1390</Words>
  <Application>Microsoft Office PowerPoint</Application>
  <PresentationFormat>Widescreen</PresentationFormat>
  <Paragraphs>141</Paragraphs>
  <Slides>8</Slides>
  <Notes>0</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8</vt:i4>
      </vt:variant>
    </vt:vector>
  </HeadingPairs>
  <TitlesOfParts>
    <vt:vector size="10" baseType="lpstr">
      <vt:lpstr>Calibri</vt:lpstr>
      <vt:lpstr>Office Theme</vt:lpstr>
      <vt:lpstr>PowerPoint Presentation</vt:lpstr>
      <vt:lpstr>PowerPoint Presentation</vt:lpstr>
      <vt:lpstr>Why have a Strategic Plan?</vt:lpstr>
      <vt:lpstr>2024 Workplan Activities</vt:lpstr>
      <vt:lpstr>2024 Workplan Activities</vt:lpstr>
      <vt:lpstr>PowerPoint Presentation</vt:lpstr>
      <vt:lpstr>2024 Workplan Activities</vt:lpstr>
      <vt:lpstr>2024 Workplan Activities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Rodney Dieleman</dc:creator>
  <cp:lastModifiedBy>Rodney Dieleman</cp:lastModifiedBy>
  <cp:revision>1</cp:revision>
  <dcterms:created xsi:type="dcterms:W3CDTF">2025-02-04T22:02:05Z</dcterms:created>
  <dcterms:modified xsi:type="dcterms:W3CDTF">2025-04-15T00:53:46Z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2024-09-06T00:00:00Z</vt:filetime>
  </property>
  <property fmtid="{D5CDD505-2E9C-101B-9397-08002B2CF9AE}" pid="3" name="Creator">
    <vt:lpwstr>Acrobat PDFMaker 24 for PowerPoint</vt:lpwstr>
  </property>
  <property fmtid="{D5CDD505-2E9C-101B-9397-08002B2CF9AE}" pid="4" name="LastSaved">
    <vt:filetime>2025-02-04T00:00:00Z</vt:filetime>
  </property>
  <property fmtid="{D5CDD505-2E9C-101B-9397-08002B2CF9AE}" pid="5" name="Producer">
    <vt:lpwstr>Adobe PDF Library 24.3.86</vt:lpwstr>
  </property>
</Properties>
</file>